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9" r:id="rId3"/>
    <p:sldId id="379" r:id="rId4"/>
    <p:sldId id="303" r:id="rId5"/>
    <p:sldId id="257" r:id="rId6"/>
    <p:sldId id="381" r:id="rId7"/>
    <p:sldId id="387" r:id="rId8"/>
    <p:sldId id="261" r:id="rId9"/>
    <p:sldId id="310" r:id="rId10"/>
    <p:sldId id="305" r:id="rId11"/>
    <p:sldId id="376" r:id="rId12"/>
    <p:sldId id="389" r:id="rId13"/>
    <p:sldId id="390" r:id="rId14"/>
    <p:sldId id="377" r:id="rId15"/>
    <p:sldId id="304" r:id="rId16"/>
    <p:sldId id="388" r:id="rId17"/>
    <p:sldId id="353" r:id="rId18"/>
    <p:sldId id="386" r:id="rId19"/>
    <p:sldId id="306" r:id="rId20"/>
    <p:sldId id="342" r:id="rId21"/>
    <p:sldId id="360" r:id="rId22"/>
    <p:sldId id="354" r:id="rId23"/>
    <p:sldId id="346" r:id="rId24"/>
    <p:sldId id="308" r:id="rId25"/>
    <p:sldId id="332" r:id="rId26"/>
    <p:sldId id="356" r:id="rId27"/>
    <p:sldId id="314" r:id="rId28"/>
    <p:sldId id="384" r:id="rId29"/>
    <p:sldId id="383" r:id="rId30"/>
    <p:sldId id="385" r:id="rId31"/>
    <p:sldId id="375" r:id="rId3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Ramos Costa Ramos Costa" initials="VRCRC" lastIdx="4" clrIdx="0">
    <p:extLst>
      <p:ext uri="{19B8F6BF-5375-455C-9EA6-DF929625EA0E}">
        <p15:presenceInfo xmlns:p15="http://schemas.microsoft.com/office/powerpoint/2012/main" userId="S-1-5-21-759149963-2695669685-2699864868-21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45F"/>
    <a:srgbClr val="2E539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394" autoAdjust="0"/>
  </p:normalViewPr>
  <p:slideViewPr>
    <p:cSldViewPr>
      <p:cViewPr varScale="1">
        <p:scale>
          <a:sx n="67" d="100"/>
          <a:sy n="67" d="100"/>
        </p:scale>
        <p:origin x="117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08C99-A253-4265-83DC-2DA29484ECE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6CADCDF-804C-467E-8157-CBE5A6411058}">
      <dgm:prSet phldrT="[Texto]"/>
      <dgm:spPr/>
      <dgm:t>
        <a:bodyPr/>
        <a:lstStyle/>
        <a:p>
          <a:r>
            <a:rPr lang="pt-BR" dirty="0"/>
            <a:t>GOVERNO</a:t>
          </a:r>
        </a:p>
      </dgm:t>
    </dgm:pt>
    <dgm:pt modelId="{B79AE345-7976-4052-8570-1BF10C5ED206}" type="parTrans" cxnId="{A7BB4B4A-2A16-4271-BDB7-01A31CD5AB1F}">
      <dgm:prSet/>
      <dgm:spPr/>
      <dgm:t>
        <a:bodyPr/>
        <a:lstStyle/>
        <a:p>
          <a:endParaRPr lang="pt-BR"/>
        </a:p>
      </dgm:t>
    </dgm:pt>
    <dgm:pt modelId="{CAEDDB3A-F18F-4055-BD34-7BC99E2A5597}" type="sibTrans" cxnId="{A7BB4B4A-2A16-4271-BDB7-01A31CD5AB1F}">
      <dgm:prSet/>
      <dgm:spPr/>
      <dgm:t>
        <a:bodyPr/>
        <a:lstStyle/>
        <a:p>
          <a:endParaRPr lang="pt-BR"/>
        </a:p>
      </dgm:t>
    </dgm:pt>
    <dgm:pt modelId="{D40F5F3A-30BA-42A9-A830-5098226CE14A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SOCIEDADE ACADÊMICA</a:t>
          </a:r>
        </a:p>
      </dgm:t>
    </dgm:pt>
    <dgm:pt modelId="{C2B7BFCF-302F-4BEF-9CB7-FFD5C60D5CA9}" type="parTrans" cxnId="{16DFF003-7166-4CE5-872C-5C4D0FDF12E8}">
      <dgm:prSet/>
      <dgm:spPr/>
      <dgm:t>
        <a:bodyPr/>
        <a:lstStyle/>
        <a:p>
          <a:endParaRPr lang="pt-BR"/>
        </a:p>
      </dgm:t>
    </dgm:pt>
    <dgm:pt modelId="{97D2E841-762B-49B9-97BB-B60D8ECC31BC}" type="sibTrans" cxnId="{16DFF003-7166-4CE5-872C-5C4D0FDF12E8}">
      <dgm:prSet/>
      <dgm:spPr/>
      <dgm:t>
        <a:bodyPr/>
        <a:lstStyle/>
        <a:p>
          <a:endParaRPr lang="pt-BR"/>
        </a:p>
      </dgm:t>
    </dgm:pt>
    <dgm:pt modelId="{8159124E-558E-4ABB-A183-D710FD2F6AE9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dirty="0"/>
            <a:t>DEMAIS AGÊNCIAS</a:t>
          </a:r>
        </a:p>
      </dgm:t>
    </dgm:pt>
    <dgm:pt modelId="{6D532893-32E8-48F6-89E5-FC9F8C72AC8B}" type="parTrans" cxnId="{0997572A-E967-4BD4-AF92-CF9B395A8D21}">
      <dgm:prSet/>
      <dgm:spPr/>
      <dgm:t>
        <a:bodyPr/>
        <a:lstStyle/>
        <a:p>
          <a:endParaRPr lang="pt-BR"/>
        </a:p>
      </dgm:t>
    </dgm:pt>
    <dgm:pt modelId="{E2FB6F60-98E9-4EF4-8BD8-5DBC3271BAF8}" type="sibTrans" cxnId="{0997572A-E967-4BD4-AF92-CF9B395A8D21}">
      <dgm:prSet/>
      <dgm:spPr/>
      <dgm:t>
        <a:bodyPr/>
        <a:lstStyle/>
        <a:p>
          <a:endParaRPr lang="pt-BR"/>
        </a:p>
      </dgm:t>
    </dgm:pt>
    <dgm:pt modelId="{7E7D759D-2EB7-447A-B7AC-8902125E4E68}">
      <dgm:prSet phldrT="[Texto]"/>
      <dgm:spPr>
        <a:solidFill>
          <a:srgbClr val="FF3300"/>
        </a:solidFill>
      </dgm:spPr>
      <dgm:t>
        <a:bodyPr/>
        <a:lstStyle/>
        <a:p>
          <a:r>
            <a:rPr lang="pt-BR" dirty="0"/>
            <a:t>ÓRGÃOS EMERGENCIAIS</a:t>
          </a:r>
        </a:p>
      </dgm:t>
    </dgm:pt>
    <dgm:pt modelId="{44189DCF-5713-4336-A80D-11C78591B44B}" type="parTrans" cxnId="{E57F09F8-6FEF-4BCC-8EB1-E839A5FF844B}">
      <dgm:prSet/>
      <dgm:spPr/>
      <dgm:t>
        <a:bodyPr/>
        <a:lstStyle/>
        <a:p>
          <a:endParaRPr lang="pt-BR"/>
        </a:p>
      </dgm:t>
    </dgm:pt>
    <dgm:pt modelId="{A3C089B9-128D-4133-978B-31EFC0F9D821}" type="sibTrans" cxnId="{E57F09F8-6FEF-4BCC-8EB1-E839A5FF844B}">
      <dgm:prSet/>
      <dgm:spPr/>
      <dgm:t>
        <a:bodyPr/>
        <a:lstStyle/>
        <a:p>
          <a:endParaRPr lang="pt-BR"/>
        </a:p>
      </dgm:t>
    </dgm:pt>
    <dgm:pt modelId="{3DB27050-B0E5-43A5-92D8-04BD30551CAA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dirty="0"/>
            <a:t>SOCIEDADE CIVIL</a:t>
          </a:r>
        </a:p>
      </dgm:t>
    </dgm:pt>
    <dgm:pt modelId="{1216A167-8373-4550-AD3E-C47C320ACC12}" type="parTrans" cxnId="{D2D6555B-1C2C-4A09-A16E-7DF32571BB8A}">
      <dgm:prSet/>
      <dgm:spPr/>
      <dgm:t>
        <a:bodyPr/>
        <a:lstStyle/>
        <a:p>
          <a:endParaRPr lang="pt-BR"/>
        </a:p>
      </dgm:t>
    </dgm:pt>
    <dgm:pt modelId="{E505FD06-1731-463C-AF88-3D7105496B5D}" type="sibTrans" cxnId="{D2D6555B-1C2C-4A09-A16E-7DF32571BB8A}">
      <dgm:prSet/>
      <dgm:spPr/>
      <dgm:t>
        <a:bodyPr/>
        <a:lstStyle/>
        <a:p>
          <a:endParaRPr lang="pt-BR"/>
        </a:p>
      </dgm:t>
    </dgm:pt>
    <dgm:pt modelId="{F30B183A-210E-4E23-AB99-40A714137307}" type="pres">
      <dgm:prSet presAssocID="{B1508C99-A253-4265-83DC-2DA29484ECE7}" presName="cycle" presStyleCnt="0">
        <dgm:presLayoutVars>
          <dgm:dir/>
          <dgm:resizeHandles val="exact"/>
        </dgm:presLayoutVars>
      </dgm:prSet>
      <dgm:spPr/>
    </dgm:pt>
    <dgm:pt modelId="{C6443068-124E-4425-B3CB-9A3C76C3FB6F}" type="pres">
      <dgm:prSet presAssocID="{46CADCDF-804C-467E-8157-CBE5A6411058}" presName="node" presStyleLbl="node1" presStyleIdx="0" presStyleCnt="5">
        <dgm:presLayoutVars>
          <dgm:bulletEnabled val="1"/>
        </dgm:presLayoutVars>
      </dgm:prSet>
      <dgm:spPr/>
    </dgm:pt>
    <dgm:pt modelId="{8BF583F2-223B-42E2-953B-18EE27C3D67F}" type="pres">
      <dgm:prSet presAssocID="{46CADCDF-804C-467E-8157-CBE5A6411058}" presName="spNode" presStyleCnt="0"/>
      <dgm:spPr/>
    </dgm:pt>
    <dgm:pt modelId="{61447BB4-8BC9-46C5-B7EB-383AA5ADD6EF}" type="pres">
      <dgm:prSet presAssocID="{CAEDDB3A-F18F-4055-BD34-7BC99E2A5597}" presName="sibTrans" presStyleLbl="sibTrans1D1" presStyleIdx="0" presStyleCnt="5"/>
      <dgm:spPr/>
    </dgm:pt>
    <dgm:pt modelId="{0823BBBA-8E87-4D5C-B19D-3B1F9956B248}" type="pres">
      <dgm:prSet presAssocID="{D40F5F3A-30BA-42A9-A830-5098226CE14A}" presName="node" presStyleLbl="node1" presStyleIdx="1" presStyleCnt="5">
        <dgm:presLayoutVars>
          <dgm:bulletEnabled val="1"/>
        </dgm:presLayoutVars>
      </dgm:prSet>
      <dgm:spPr/>
    </dgm:pt>
    <dgm:pt modelId="{991E76E8-E1AD-4B94-9326-14E4DE364845}" type="pres">
      <dgm:prSet presAssocID="{D40F5F3A-30BA-42A9-A830-5098226CE14A}" presName="spNode" presStyleCnt="0"/>
      <dgm:spPr/>
    </dgm:pt>
    <dgm:pt modelId="{03B8143A-3CF1-4C67-AAEC-B8A63BF026D9}" type="pres">
      <dgm:prSet presAssocID="{97D2E841-762B-49B9-97BB-B60D8ECC31BC}" presName="sibTrans" presStyleLbl="sibTrans1D1" presStyleIdx="1" presStyleCnt="5"/>
      <dgm:spPr/>
    </dgm:pt>
    <dgm:pt modelId="{C198FA57-8AEE-43BD-B79A-82BE8E40ED69}" type="pres">
      <dgm:prSet presAssocID="{8159124E-558E-4ABB-A183-D710FD2F6AE9}" presName="node" presStyleLbl="node1" presStyleIdx="2" presStyleCnt="5">
        <dgm:presLayoutVars>
          <dgm:bulletEnabled val="1"/>
        </dgm:presLayoutVars>
      </dgm:prSet>
      <dgm:spPr/>
    </dgm:pt>
    <dgm:pt modelId="{6054403B-0C9C-4AB6-85D4-5C637CAD7517}" type="pres">
      <dgm:prSet presAssocID="{8159124E-558E-4ABB-A183-D710FD2F6AE9}" presName="spNode" presStyleCnt="0"/>
      <dgm:spPr/>
    </dgm:pt>
    <dgm:pt modelId="{66BE7A21-9D9D-41E4-A2C4-30A651D47E84}" type="pres">
      <dgm:prSet presAssocID="{E2FB6F60-98E9-4EF4-8BD8-5DBC3271BAF8}" presName="sibTrans" presStyleLbl="sibTrans1D1" presStyleIdx="2" presStyleCnt="5"/>
      <dgm:spPr/>
    </dgm:pt>
    <dgm:pt modelId="{D306CDDE-734A-4D7C-B36E-DF58ECE28D6E}" type="pres">
      <dgm:prSet presAssocID="{7E7D759D-2EB7-447A-B7AC-8902125E4E68}" presName="node" presStyleLbl="node1" presStyleIdx="3" presStyleCnt="5">
        <dgm:presLayoutVars>
          <dgm:bulletEnabled val="1"/>
        </dgm:presLayoutVars>
      </dgm:prSet>
      <dgm:spPr/>
    </dgm:pt>
    <dgm:pt modelId="{4E80D05D-1B87-4452-8B87-0616B07AC246}" type="pres">
      <dgm:prSet presAssocID="{7E7D759D-2EB7-447A-B7AC-8902125E4E68}" presName="spNode" presStyleCnt="0"/>
      <dgm:spPr/>
    </dgm:pt>
    <dgm:pt modelId="{2BAD5956-730F-4477-9689-370FB151AB92}" type="pres">
      <dgm:prSet presAssocID="{A3C089B9-128D-4133-978B-31EFC0F9D821}" presName="sibTrans" presStyleLbl="sibTrans1D1" presStyleIdx="3" presStyleCnt="5"/>
      <dgm:spPr/>
    </dgm:pt>
    <dgm:pt modelId="{B7219059-E5A0-4E0F-BD69-40A762B48E74}" type="pres">
      <dgm:prSet presAssocID="{3DB27050-B0E5-43A5-92D8-04BD30551CAA}" presName="node" presStyleLbl="node1" presStyleIdx="4" presStyleCnt="5">
        <dgm:presLayoutVars>
          <dgm:bulletEnabled val="1"/>
        </dgm:presLayoutVars>
      </dgm:prSet>
      <dgm:spPr/>
    </dgm:pt>
    <dgm:pt modelId="{CA349273-F654-49D7-AA95-1B7D0B5F8406}" type="pres">
      <dgm:prSet presAssocID="{3DB27050-B0E5-43A5-92D8-04BD30551CAA}" presName="spNode" presStyleCnt="0"/>
      <dgm:spPr/>
    </dgm:pt>
    <dgm:pt modelId="{74174B35-E500-4192-AB6D-ADE0D45D74A3}" type="pres">
      <dgm:prSet presAssocID="{E505FD06-1731-463C-AF88-3D7105496B5D}" presName="sibTrans" presStyleLbl="sibTrans1D1" presStyleIdx="4" presStyleCnt="5"/>
      <dgm:spPr/>
    </dgm:pt>
  </dgm:ptLst>
  <dgm:cxnLst>
    <dgm:cxn modelId="{16DFF003-7166-4CE5-872C-5C4D0FDF12E8}" srcId="{B1508C99-A253-4265-83DC-2DA29484ECE7}" destId="{D40F5F3A-30BA-42A9-A830-5098226CE14A}" srcOrd="1" destOrd="0" parTransId="{C2B7BFCF-302F-4BEF-9CB7-FFD5C60D5CA9}" sibTransId="{97D2E841-762B-49B9-97BB-B60D8ECC31BC}"/>
    <dgm:cxn modelId="{A4D17D08-6416-4CF9-8270-C0DCDED8D934}" type="presOf" srcId="{97D2E841-762B-49B9-97BB-B60D8ECC31BC}" destId="{03B8143A-3CF1-4C67-AAEC-B8A63BF026D9}" srcOrd="0" destOrd="0" presId="urn:microsoft.com/office/officeart/2005/8/layout/cycle6"/>
    <dgm:cxn modelId="{0997572A-E967-4BD4-AF92-CF9B395A8D21}" srcId="{B1508C99-A253-4265-83DC-2DA29484ECE7}" destId="{8159124E-558E-4ABB-A183-D710FD2F6AE9}" srcOrd="2" destOrd="0" parTransId="{6D532893-32E8-48F6-89E5-FC9F8C72AC8B}" sibTransId="{E2FB6F60-98E9-4EF4-8BD8-5DBC3271BAF8}"/>
    <dgm:cxn modelId="{D44E8938-691D-454B-8226-642A0464CA95}" type="presOf" srcId="{D40F5F3A-30BA-42A9-A830-5098226CE14A}" destId="{0823BBBA-8E87-4D5C-B19D-3B1F9956B248}" srcOrd="0" destOrd="0" presId="urn:microsoft.com/office/officeart/2005/8/layout/cycle6"/>
    <dgm:cxn modelId="{D2D6555B-1C2C-4A09-A16E-7DF32571BB8A}" srcId="{B1508C99-A253-4265-83DC-2DA29484ECE7}" destId="{3DB27050-B0E5-43A5-92D8-04BD30551CAA}" srcOrd="4" destOrd="0" parTransId="{1216A167-8373-4550-AD3E-C47C320ACC12}" sibTransId="{E505FD06-1731-463C-AF88-3D7105496B5D}"/>
    <dgm:cxn modelId="{FE385B46-BB99-4264-9FCA-981242AE2BFB}" type="presOf" srcId="{E2FB6F60-98E9-4EF4-8BD8-5DBC3271BAF8}" destId="{66BE7A21-9D9D-41E4-A2C4-30A651D47E84}" srcOrd="0" destOrd="0" presId="urn:microsoft.com/office/officeart/2005/8/layout/cycle6"/>
    <dgm:cxn modelId="{A7BB4B4A-2A16-4271-BDB7-01A31CD5AB1F}" srcId="{B1508C99-A253-4265-83DC-2DA29484ECE7}" destId="{46CADCDF-804C-467E-8157-CBE5A6411058}" srcOrd="0" destOrd="0" parTransId="{B79AE345-7976-4052-8570-1BF10C5ED206}" sibTransId="{CAEDDB3A-F18F-4055-BD34-7BC99E2A5597}"/>
    <dgm:cxn modelId="{295D536F-F300-4EA2-930B-8E4E66987C55}" type="presOf" srcId="{7E7D759D-2EB7-447A-B7AC-8902125E4E68}" destId="{D306CDDE-734A-4D7C-B36E-DF58ECE28D6E}" srcOrd="0" destOrd="0" presId="urn:microsoft.com/office/officeart/2005/8/layout/cycle6"/>
    <dgm:cxn modelId="{6D368654-84AE-4DA6-9C47-E91F79130B32}" type="presOf" srcId="{3DB27050-B0E5-43A5-92D8-04BD30551CAA}" destId="{B7219059-E5A0-4E0F-BD69-40A762B48E74}" srcOrd="0" destOrd="0" presId="urn:microsoft.com/office/officeart/2005/8/layout/cycle6"/>
    <dgm:cxn modelId="{FBC5F778-8F6D-4559-93D9-E408410A8663}" type="presOf" srcId="{46CADCDF-804C-467E-8157-CBE5A6411058}" destId="{C6443068-124E-4425-B3CB-9A3C76C3FB6F}" srcOrd="0" destOrd="0" presId="urn:microsoft.com/office/officeart/2005/8/layout/cycle6"/>
    <dgm:cxn modelId="{63FF6E7E-A93A-41B0-9A03-361FD89BC3D8}" type="presOf" srcId="{A3C089B9-128D-4133-978B-31EFC0F9D821}" destId="{2BAD5956-730F-4477-9689-370FB151AB92}" srcOrd="0" destOrd="0" presId="urn:microsoft.com/office/officeart/2005/8/layout/cycle6"/>
    <dgm:cxn modelId="{B894459B-20C2-401F-B270-342AB3BF4830}" type="presOf" srcId="{8159124E-558E-4ABB-A183-D710FD2F6AE9}" destId="{C198FA57-8AEE-43BD-B79A-82BE8E40ED69}" srcOrd="0" destOrd="0" presId="urn:microsoft.com/office/officeart/2005/8/layout/cycle6"/>
    <dgm:cxn modelId="{716968A7-41CE-48C8-9E01-8EBC05846C25}" type="presOf" srcId="{E505FD06-1731-463C-AF88-3D7105496B5D}" destId="{74174B35-E500-4192-AB6D-ADE0D45D74A3}" srcOrd="0" destOrd="0" presId="urn:microsoft.com/office/officeart/2005/8/layout/cycle6"/>
    <dgm:cxn modelId="{F8ECD4C2-4EDF-4CDD-B84F-51C8D6300A88}" type="presOf" srcId="{CAEDDB3A-F18F-4055-BD34-7BC99E2A5597}" destId="{61447BB4-8BC9-46C5-B7EB-383AA5ADD6EF}" srcOrd="0" destOrd="0" presId="urn:microsoft.com/office/officeart/2005/8/layout/cycle6"/>
    <dgm:cxn modelId="{D0F165F5-CEFE-4B15-B18F-01A8A9C1CC16}" type="presOf" srcId="{B1508C99-A253-4265-83DC-2DA29484ECE7}" destId="{F30B183A-210E-4E23-AB99-40A714137307}" srcOrd="0" destOrd="0" presId="urn:microsoft.com/office/officeart/2005/8/layout/cycle6"/>
    <dgm:cxn modelId="{E57F09F8-6FEF-4BCC-8EB1-E839A5FF844B}" srcId="{B1508C99-A253-4265-83DC-2DA29484ECE7}" destId="{7E7D759D-2EB7-447A-B7AC-8902125E4E68}" srcOrd="3" destOrd="0" parTransId="{44189DCF-5713-4336-A80D-11C78591B44B}" sibTransId="{A3C089B9-128D-4133-978B-31EFC0F9D821}"/>
    <dgm:cxn modelId="{60840524-8EC5-40E2-82B3-99B8B007B53B}" type="presParOf" srcId="{F30B183A-210E-4E23-AB99-40A714137307}" destId="{C6443068-124E-4425-B3CB-9A3C76C3FB6F}" srcOrd="0" destOrd="0" presId="urn:microsoft.com/office/officeart/2005/8/layout/cycle6"/>
    <dgm:cxn modelId="{E8129169-EB35-4469-B98B-845F6C223AE4}" type="presParOf" srcId="{F30B183A-210E-4E23-AB99-40A714137307}" destId="{8BF583F2-223B-42E2-953B-18EE27C3D67F}" srcOrd="1" destOrd="0" presId="urn:microsoft.com/office/officeart/2005/8/layout/cycle6"/>
    <dgm:cxn modelId="{F2C64742-0878-4433-B9AD-0034C94805BD}" type="presParOf" srcId="{F30B183A-210E-4E23-AB99-40A714137307}" destId="{61447BB4-8BC9-46C5-B7EB-383AA5ADD6EF}" srcOrd="2" destOrd="0" presId="urn:microsoft.com/office/officeart/2005/8/layout/cycle6"/>
    <dgm:cxn modelId="{D3B54DF9-553A-4C68-AB24-2EF2EC9C9C79}" type="presParOf" srcId="{F30B183A-210E-4E23-AB99-40A714137307}" destId="{0823BBBA-8E87-4D5C-B19D-3B1F9956B248}" srcOrd="3" destOrd="0" presId="urn:microsoft.com/office/officeart/2005/8/layout/cycle6"/>
    <dgm:cxn modelId="{7BD20F21-BF5E-4615-8D83-1CD3F807568E}" type="presParOf" srcId="{F30B183A-210E-4E23-AB99-40A714137307}" destId="{991E76E8-E1AD-4B94-9326-14E4DE364845}" srcOrd="4" destOrd="0" presId="urn:microsoft.com/office/officeart/2005/8/layout/cycle6"/>
    <dgm:cxn modelId="{6819DC98-A546-4476-8BC7-772014FE848B}" type="presParOf" srcId="{F30B183A-210E-4E23-AB99-40A714137307}" destId="{03B8143A-3CF1-4C67-AAEC-B8A63BF026D9}" srcOrd="5" destOrd="0" presId="urn:microsoft.com/office/officeart/2005/8/layout/cycle6"/>
    <dgm:cxn modelId="{9AE79983-1131-41CB-855E-3C4C0886699F}" type="presParOf" srcId="{F30B183A-210E-4E23-AB99-40A714137307}" destId="{C198FA57-8AEE-43BD-B79A-82BE8E40ED69}" srcOrd="6" destOrd="0" presId="urn:microsoft.com/office/officeart/2005/8/layout/cycle6"/>
    <dgm:cxn modelId="{B65B9DCE-A057-418B-A637-20C8B99B592B}" type="presParOf" srcId="{F30B183A-210E-4E23-AB99-40A714137307}" destId="{6054403B-0C9C-4AB6-85D4-5C637CAD7517}" srcOrd="7" destOrd="0" presId="urn:microsoft.com/office/officeart/2005/8/layout/cycle6"/>
    <dgm:cxn modelId="{3E5E22A0-3154-45CD-9507-98E0FE1B485D}" type="presParOf" srcId="{F30B183A-210E-4E23-AB99-40A714137307}" destId="{66BE7A21-9D9D-41E4-A2C4-30A651D47E84}" srcOrd="8" destOrd="0" presId="urn:microsoft.com/office/officeart/2005/8/layout/cycle6"/>
    <dgm:cxn modelId="{8D2E7124-8C12-42F9-BEC7-6385735DD1F3}" type="presParOf" srcId="{F30B183A-210E-4E23-AB99-40A714137307}" destId="{D306CDDE-734A-4D7C-B36E-DF58ECE28D6E}" srcOrd="9" destOrd="0" presId="urn:microsoft.com/office/officeart/2005/8/layout/cycle6"/>
    <dgm:cxn modelId="{4E4C29D3-BD9D-4FB5-BB84-5B3A7321D387}" type="presParOf" srcId="{F30B183A-210E-4E23-AB99-40A714137307}" destId="{4E80D05D-1B87-4452-8B87-0616B07AC246}" srcOrd="10" destOrd="0" presId="urn:microsoft.com/office/officeart/2005/8/layout/cycle6"/>
    <dgm:cxn modelId="{2FBC87C7-285F-487A-A0FB-8EE84B549BD1}" type="presParOf" srcId="{F30B183A-210E-4E23-AB99-40A714137307}" destId="{2BAD5956-730F-4477-9689-370FB151AB92}" srcOrd="11" destOrd="0" presId="urn:microsoft.com/office/officeart/2005/8/layout/cycle6"/>
    <dgm:cxn modelId="{BA34C7FF-712E-4303-B3A1-C3D3CA5261A1}" type="presParOf" srcId="{F30B183A-210E-4E23-AB99-40A714137307}" destId="{B7219059-E5A0-4E0F-BD69-40A762B48E74}" srcOrd="12" destOrd="0" presId="urn:microsoft.com/office/officeart/2005/8/layout/cycle6"/>
    <dgm:cxn modelId="{622DAE8A-144F-4D51-83F7-1130D5064FF3}" type="presParOf" srcId="{F30B183A-210E-4E23-AB99-40A714137307}" destId="{CA349273-F654-49D7-AA95-1B7D0B5F8406}" srcOrd="13" destOrd="0" presId="urn:microsoft.com/office/officeart/2005/8/layout/cycle6"/>
    <dgm:cxn modelId="{CEDA245B-5031-4DA9-BD05-23A03FF8A680}" type="presParOf" srcId="{F30B183A-210E-4E23-AB99-40A714137307}" destId="{74174B35-E500-4192-AB6D-ADE0D45D74A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43068-124E-4425-B3CB-9A3C76C3FB6F}">
      <dsp:nvSpPr>
        <dsp:cNvPr id="0" name=""/>
        <dsp:cNvSpPr/>
      </dsp:nvSpPr>
      <dsp:spPr>
        <a:xfrm>
          <a:off x="1756822" y="1091"/>
          <a:ext cx="1046522" cy="680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GOVERNO</a:t>
          </a:r>
        </a:p>
      </dsp:txBody>
      <dsp:txXfrm>
        <a:off x="1790029" y="34298"/>
        <a:ext cx="980108" cy="613825"/>
      </dsp:txXfrm>
    </dsp:sp>
    <dsp:sp modelId="{61447BB4-8BC9-46C5-B7EB-383AA5ADD6EF}">
      <dsp:nvSpPr>
        <dsp:cNvPr id="0" name=""/>
        <dsp:cNvSpPr/>
      </dsp:nvSpPr>
      <dsp:spPr>
        <a:xfrm>
          <a:off x="921962" y="341211"/>
          <a:ext cx="2716242" cy="2716242"/>
        </a:xfrm>
        <a:custGeom>
          <a:avLst/>
          <a:gdLst/>
          <a:ahLst/>
          <a:cxnLst/>
          <a:rect l="0" t="0" r="0" b="0"/>
          <a:pathLst>
            <a:path>
              <a:moveTo>
                <a:pt x="1888560" y="107870"/>
              </a:moveTo>
              <a:arcTo wR="1358121" hR="1358121" stAng="17579392" swAng="19598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3BBBA-8E87-4D5C-B19D-3B1F9956B248}">
      <dsp:nvSpPr>
        <dsp:cNvPr id="0" name=""/>
        <dsp:cNvSpPr/>
      </dsp:nvSpPr>
      <dsp:spPr>
        <a:xfrm>
          <a:off x="3048472" y="939530"/>
          <a:ext cx="1046522" cy="68023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SOCIEDADE ACADÊMICA</a:t>
          </a:r>
        </a:p>
      </dsp:txBody>
      <dsp:txXfrm>
        <a:off x="3081679" y="972737"/>
        <a:ext cx="980108" cy="613825"/>
      </dsp:txXfrm>
    </dsp:sp>
    <dsp:sp modelId="{03B8143A-3CF1-4C67-AAEC-B8A63BF026D9}">
      <dsp:nvSpPr>
        <dsp:cNvPr id="0" name=""/>
        <dsp:cNvSpPr/>
      </dsp:nvSpPr>
      <dsp:spPr>
        <a:xfrm>
          <a:off x="921962" y="341211"/>
          <a:ext cx="2716242" cy="2716242"/>
        </a:xfrm>
        <a:custGeom>
          <a:avLst/>
          <a:gdLst/>
          <a:ahLst/>
          <a:cxnLst/>
          <a:rect l="0" t="0" r="0" b="0"/>
          <a:pathLst>
            <a:path>
              <a:moveTo>
                <a:pt x="2714390" y="1287234"/>
              </a:moveTo>
              <a:arcTo wR="1358121" hR="1358121" stAng="21420488" swAng="21949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8FA57-8AEE-43BD-B79A-82BE8E40ED69}">
      <dsp:nvSpPr>
        <dsp:cNvPr id="0" name=""/>
        <dsp:cNvSpPr/>
      </dsp:nvSpPr>
      <dsp:spPr>
        <a:xfrm>
          <a:off x="2555106" y="2457955"/>
          <a:ext cx="1046522" cy="680239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DEMAIS AGÊNCIAS</a:t>
          </a:r>
        </a:p>
      </dsp:txBody>
      <dsp:txXfrm>
        <a:off x="2588313" y="2491162"/>
        <a:ext cx="980108" cy="613825"/>
      </dsp:txXfrm>
    </dsp:sp>
    <dsp:sp modelId="{66BE7A21-9D9D-41E4-A2C4-30A651D47E84}">
      <dsp:nvSpPr>
        <dsp:cNvPr id="0" name=""/>
        <dsp:cNvSpPr/>
      </dsp:nvSpPr>
      <dsp:spPr>
        <a:xfrm>
          <a:off x="921962" y="341211"/>
          <a:ext cx="2716242" cy="2716242"/>
        </a:xfrm>
        <a:custGeom>
          <a:avLst/>
          <a:gdLst/>
          <a:ahLst/>
          <a:cxnLst/>
          <a:rect l="0" t="0" r="0" b="0"/>
          <a:pathLst>
            <a:path>
              <a:moveTo>
                <a:pt x="1627754" y="2689207"/>
              </a:moveTo>
              <a:arcTo wR="1358121" hR="1358121" stAng="4712925" swAng="13741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6CDDE-734A-4D7C-B36E-DF58ECE28D6E}">
      <dsp:nvSpPr>
        <dsp:cNvPr id="0" name=""/>
        <dsp:cNvSpPr/>
      </dsp:nvSpPr>
      <dsp:spPr>
        <a:xfrm>
          <a:off x="958539" y="2457955"/>
          <a:ext cx="1046522" cy="680239"/>
        </a:xfrm>
        <a:prstGeom prst="roundRect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ÓRGÃOS EMERGENCIAIS</a:t>
          </a:r>
        </a:p>
      </dsp:txBody>
      <dsp:txXfrm>
        <a:off x="991746" y="2491162"/>
        <a:ext cx="980108" cy="613825"/>
      </dsp:txXfrm>
    </dsp:sp>
    <dsp:sp modelId="{2BAD5956-730F-4477-9689-370FB151AB92}">
      <dsp:nvSpPr>
        <dsp:cNvPr id="0" name=""/>
        <dsp:cNvSpPr/>
      </dsp:nvSpPr>
      <dsp:spPr>
        <a:xfrm>
          <a:off x="921962" y="341211"/>
          <a:ext cx="2716242" cy="2716242"/>
        </a:xfrm>
        <a:custGeom>
          <a:avLst/>
          <a:gdLst/>
          <a:ahLst/>
          <a:cxnLst/>
          <a:rect l="0" t="0" r="0" b="0"/>
          <a:pathLst>
            <a:path>
              <a:moveTo>
                <a:pt x="226798" y="2109520"/>
              </a:moveTo>
              <a:arcTo wR="1358121" hR="1358121" stAng="8784525" swAng="21949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19059-E5A0-4E0F-BD69-40A762B48E74}">
      <dsp:nvSpPr>
        <dsp:cNvPr id="0" name=""/>
        <dsp:cNvSpPr/>
      </dsp:nvSpPr>
      <dsp:spPr>
        <a:xfrm>
          <a:off x="465172" y="939530"/>
          <a:ext cx="1046522" cy="68023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SOCIEDADE CIVIL</a:t>
          </a:r>
        </a:p>
      </dsp:txBody>
      <dsp:txXfrm>
        <a:off x="498379" y="972737"/>
        <a:ext cx="980108" cy="613825"/>
      </dsp:txXfrm>
    </dsp:sp>
    <dsp:sp modelId="{74174B35-E500-4192-AB6D-ADE0D45D74A3}">
      <dsp:nvSpPr>
        <dsp:cNvPr id="0" name=""/>
        <dsp:cNvSpPr/>
      </dsp:nvSpPr>
      <dsp:spPr>
        <a:xfrm>
          <a:off x="921962" y="341211"/>
          <a:ext cx="2716242" cy="2716242"/>
        </a:xfrm>
        <a:custGeom>
          <a:avLst/>
          <a:gdLst/>
          <a:ahLst/>
          <a:cxnLst/>
          <a:rect l="0" t="0" r="0" b="0"/>
          <a:pathLst>
            <a:path>
              <a:moveTo>
                <a:pt x="236799" y="591876"/>
              </a:moveTo>
              <a:arcTo wR="1358121" hR="1358121" stAng="12860783" swAng="19598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659" cy="496332"/>
          </a:xfrm>
          <a:prstGeom prst="rect">
            <a:avLst/>
          </a:prstGeom>
        </p:spPr>
        <p:txBody>
          <a:bodyPr vert="horz" lIns="92135" tIns="46065" rIns="92135" bIns="46065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6332"/>
          </a:xfrm>
          <a:prstGeom prst="rect">
            <a:avLst/>
          </a:prstGeom>
        </p:spPr>
        <p:txBody>
          <a:bodyPr vert="horz" lIns="92135" tIns="46065" rIns="92135" bIns="46065" rtlCol="0"/>
          <a:lstStyle>
            <a:lvl1pPr algn="r">
              <a:defRPr sz="1200"/>
            </a:lvl1pPr>
          </a:lstStyle>
          <a:p>
            <a:fld id="{426FEDCA-95BC-4913-AB98-F67E86442B20}" type="datetimeFigureOut">
              <a:rPr lang="pt-BR" smtClean="0"/>
              <a:t>01/07/2021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5" rIns="92135" bIns="46065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9"/>
          </a:xfrm>
          <a:prstGeom prst="rect">
            <a:avLst/>
          </a:prstGeom>
        </p:spPr>
        <p:txBody>
          <a:bodyPr vert="horz" lIns="92135" tIns="46065" rIns="92135" bIns="46065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45659" cy="496332"/>
          </a:xfrm>
          <a:prstGeom prst="rect">
            <a:avLst/>
          </a:prstGeom>
        </p:spPr>
        <p:txBody>
          <a:bodyPr vert="horz" lIns="92135" tIns="46065" rIns="92135" bIns="46065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59" cy="496332"/>
          </a:xfrm>
          <a:prstGeom prst="rect">
            <a:avLst/>
          </a:prstGeom>
        </p:spPr>
        <p:txBody>
          <a:bodyPr vert="horz" lIns="92135" tIns="46065" rIns="92135" bIns="46065" rtlCol="0" anchor="b"/>
          <a:lstStyle>
            <a:lvl1pPr algn="r">
              <a:defRPr sz="1200"/>
            </a:lvl1pPr>
          </a:lstStyle>
          <a:p>
            <a:fld id="{5E54A5BE-9596-4C68-BE2B-F38D958EBDD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29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A5BE-9596-4C68-BE2B-F38D958EBDD8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945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F155-F1B2-4B3B-A867-36FDACF29E28}" type="datetimeFigureOut">
              <a:rPr lang="pt-BR" smtClean="0"/>
              <a:t>01/07/2021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1F05-344A-44F7-9CC1-E7CAD0925E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778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F155-F1B2-4B3B-A867-36FDACF29E28}" type="datetimeFigureOut">
              <a:rPr lang="pt-BR" smtClean="0"/>
              <a:t>01/07/2021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1F05-344A-44F7-9CC1-E7CAD0925E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743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F155-F1B2-4B3B-A867-36FDACF29E28}" type="datetimeFigureOut">
              <a:rPr lang="pt-BR" smtClean="0"/>
              <a:t>01/07/2021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1F05-344A-44F7-9CC1-E7CAD0925E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997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F155-F1B2-4B3B-A867-36FDACF29E28}" type="datetimeFigureOut">
              <a:rPr lang="pt-BR" smtClean="0"/>
              <a:t>01/07/2021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1F05-344A-44F7-9CC1-E7CAD0925E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60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F155-F1B2-4B3B-A867-36FDACF29E28}" type="datetimeFigureOut">
              <a:rPr lang="pt-BR" smtClean="0"/>
              <a:t>01/07/2021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1F05-344A-44F7-9CC1-E7CAD0925E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827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F155-F1B2-4B3B-A867-36FDACF29E28}" type="datetimeFigureOut">
              <a:rPr lang="pt-BR" smtClean="0"/>
              <a:t>01/07/2021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1F05-344A-44F7-9CC1-E7CAD0925E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132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F155-F1B2-4B3B-A867-36FDACF29E28}" type="datetimeFigureOut">
              <a:rPr lang="pt-BR" smtClean="0"/>
              <a:t>01/07/2021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1F05-344A-44F7-9CC1-E7CAD0925E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43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F155-F1B2-4B3B-A867-36FDACF29E28}" type="datetimeFigureOut">
              <a:rPr lang="pt-BR" smtClean="0"/>
              <a:t>01/07/2021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1F05-344A-44F7-9CC1-E7CAD0925E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514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F155-F1B2-4B3B-A867-36FDACF29E28}" type="datetimeFigureOut">
              <a:rPr lang="pt-BR" smtClean="0"/>
              <a:t>01/07/2021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1F05-344A-44F7-9CC1-E7CAD0925E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161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F155-F1B2-4B3B-A867-36FDACF29E28}" type="datetimeFigureOut">
              <a:rPr lang="pt-BR" smtClean="0"/>
              <a:t>01/07/2021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1F05-344A-44F7-9CC1-E7CAD0925E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311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F155-F1B2-4B3B-A867-36FDACF29E28}" type="datetimeFigureOut">
              <a:rPr lang="pt-BR" smtClean="0"/>
              <a:t>01/07/2021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1F05-344A-44F7-9CC1-E7CAD0925E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06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F155-F1B2-4B3B-A867-36FDACF29E28}" type="datetimeFigureOut">
              <a:rPr lang="pt-BR" smtClean="0"/>
              <a:t>01/07/2021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1F05-344A-44F7-9CC1-E7CAD0925E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485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1DA141A-DEB2-409C-A0F8-D5DC014220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E2ECAC3-525D-45E3-B89E-5D8A23002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5136" y="-1905286"/>
            <a:ext cx="6833729" cy="106443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9604B76-862D-4559-9504-7CC7B6EA9E86}"/>
              </a:ext>
            </a:extLst>
          </p:cNvPr>
          <p:cNvSpPr/>
          <p:nvPr/>
        </p:nvSpPr>
        <p:spPr>
          <a:xfrm>
            <a:off x="0" y="2924943"/>
            <a:ext cx="9144000" cy="1440161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3600400"/>
          </a:xfrm>
        </p:spPr>
        <p:txBody>
          <a:bodyPr>
            <a:normAutofit fontScale="92500" lnSpcReduction="10000"/>
          </a:bodyPr>
          <a:lstStyle/>
          <a:p>
            <a:r>
              <a:rPr lang="pt-BR" sz="4100" b="1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PLANO NITERÓI MAIS RESILIENTE</a:t>
            </a:r>
          </a:p>
          <a:p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Prefeitura Municipal de Niterói</a:t>
            </a:r>
          </a:p>
          <a:p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Secretaria de Defesa Civil</a:t>
            </a:r>
          </a:p>
          <a:p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 </a:t>
            </a:r>
          </a:p>
          <a:p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2200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280327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2511004-83BB-4638-81A5-B58A1575925D}"/>
              </a:ext>
            </a:extLst>
          </p:cNvPr>
          <p:cNvSpPr/>
          <p:nvPr/>
        </p:nvSpPr>
        <p:spPr>
          <a:xfrm>
            <a:off x="-43380" y="0"/>
            <a:ext cx="9187379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36CD07-058C-4A4D-9421-CF2101022390}"/>
              </a:ext>
            </a:extLst>
          </p:cNvPr>
          <p:cNvSpPr txBox="1"/>
          <p:nvPr/>
        </p:nvSpPr>
        <p:spPr>
          <a:xfrm>
            <a:off x="827584" y="1692276"/>
            <a:ext cx="77768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r"/>
            <a:r>
              <a:rPr lang="pt-BR" sz="3500" b="1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2. GESTÃO DE RISCOS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8109AA7-CDD0-412D-8C9B-6EFB908B8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33" y="548680"/>
            <a:ext cx="870647" cy="5985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FC31D0B-9930-4E65-8CFD-A0B71542228A}"/>
              </a:ext>
            </a:extLst>
          </p:cNvPr>
          <p:cNvSpPr txBox="1"/>
          <p:nvPr/>
        </p:nvSpPr>
        <p:spPr>
          <a:xfrm>
            <a:off x="1403648" y="2937727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Redução de riscos e mitigação de impactos, por meio de contenção de encostas, reflorestamento e manutenção de sistemas de alerta e alarme, proporcionando mais segurança à população em áreas vulneráveis.</a:t>
            </a:r>
          </a:p>
          <a:p>
            <a:pPr algn="r"/>
            <a:endParaRPr lang="pt-BR" dirty="0">
              <a:solidFill>
                <a:schemeClr val="bg1"/>
              </a:solidFill>
            </a:endParaRPr>
          </a:p>
          <a:p>
            <a:pPr algn="r"/>
            <a:endParaRPr lang="pt-BR" dirty="0">
              <a:solidFill>
                <a:schemeClr val="bg1"/>
              </a:solidFill>
            </a:endParaRPr>
          </a:p>
          <a:p>
            <a:pPr algn="r"/>
            <a:endParaRPr lang="pt-BR" dirty="0">
              <a:solidFill>
                <a:schemeClr val="bg1"/>
              </a:solidFill>
            </a:endParaRPr>
          </a:p>
          <a:p>
            <a:pPr algn="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INVESTIMENTO:</a:t>
            </a:r>
            <a:r>
              <a:rPr lang="pt-BR" dirty="0">
                <a:solidFill>
                  <a:schemeClr val="bg1"/>
                </a:solidFill>
              </a:rPr>
              <a:t> R$ 213,5 milhões </a:t>
            </a:r>
          </a:p>
        </p:txBody>
      </p:sp>
    </p:spTree>
    <p:extLst>
      <p:ext uri="{BB962C8B-B14F-4D97-AF65-F5344CB8AC3E}">
        <p14:creationId xmlns:p14="http://schemas.microsoft.com/office/powerpoint/2010/main" val="237994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pic>
        <p:nvPicPr>
          <p:cNvPr id="11" name="Picture 2" descr="A imagem pode conter: cÃ©u e atividades ao ar livre">
            <a:extLst>
              <a:ext uri="{FF2B5EF4-FFF2-40B4-BE49-F238E27FC236}">
                <a16:creationId xmlns:a16="http://schemas.microsoft.com/office/drawing/2014/main" id="{9F4E84FE-D5AC-467B-9E7D-AF4ECFEB1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758" b="10088"/>
          <a:stretch/>
        </p:blipFill>
        <p:spPr bwMode="auto">
          <a:xfrm>
            <a:off x="5390328" y="33629"/>
            <a:ext cx="5177625" cy="35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2CA6856-880C-4A85-85A1-529D042151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20" t="1018" r="28553" b="26125"/>
          <a:stretch/>
        </p:blipFill>
        <p:spPr>
          <a:xfrm>
            <a:off x="5390328" y="3249651"/>
            <a:ext cx="5133870" cy="3886314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FFDBA88B-F7C8-438D-95C4-D38DF23129DF}"/>
              </a:ext>
            </a:extLst>
          </p:cNvPr>
          <p:cNvSpPr txBox="1">
            <a:spLocks/>
          </p:cNvSpPr>
          <p:nvPr/>
        </p:nvSpPr>
        <p:spPr>
          <a:xfrm>
            <a:off x="1447625" y="13855"/>
            <a:ext cx="9120327" cy="698828"/>
          </a:xfrm>
          <a:prstGeom prst="rect">
            <a:avLst/>
          </a:prstGeom>
          <a:solidFill>
            <a:srgbClr val="1D345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CONSTRUÇÃO DE NOVAS CONTENÇÕES DE ENCOSTAS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90CCD4E-B87A-4D88-B3B4-790F3B7FEF21}"/>
              </a:ext>
            </a:extLst>
          </p:cNvPr>
          <p:cNvSpPr txBox="1"/>
          <p:nvPr/>
        </p:nvSpPr>
        <p:spPr>
          <a:xfrm>
            <a:off x="1488022" y="739132"/>
            <a:ext cx="37662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</a:rPr>
              <a:t>Nos últimos seis anos a Prefeitura de Niterói realizou mais de 46 obras de contenção de encostas na cidade. Entre intervenções concluídas e em andamento, já são mais de 90 pontos contemplados.  Trata-se do maior investimento já realizado em obras de contenção de encostas da história da cidade.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</a:rPr>
              <a:t>Em 2019 a Prefeitura irá realizar mais 57 obras de contenção de encostas em áreas prioritárias estabelecidas no Plano de Mapeamento de Riscos. A previsão de lançamento dos novos editais para a contratação dos serviços será ainda em 2018.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</a:rPr>
              <a:t>O Plano será monitorado permanentemente e, semestralmente, novas obras em áreas vulneráveis serão priorizadas. A expectativa do Plano é chegar ao investimento de mais R$ 200 milhões em novos pontos de contenção de encostas até o final de 2020.</a:t>
            </a:r>
          </a:p>
          <a:p>
            <a:pPr algn="just">
              <a:spcAft>
                <a:spcPts val="600"/>
              </a:spcAft>
            </a:pPr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>
              <a:spcAft>
                <a:spcPts val="600"/>
              </a:spcAft>
            </a:pPr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>
              <a:spcAft>
                <a:spcPts val="600"/>
              </a:spcAft>
            </a:pPr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200" b="1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200" b="1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b="1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b="1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ESTRATÉGIAS DE RESILIÊNCIA: </a:t>
            </a:r>
          </a:p>
          <a:p>
            <a:pPr algn="just"/>
            <a:r>
              <a:rPr lang="pt-BR" sz="1200" b="1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(4) </a:t>
            </a: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Buscar projetos e desenvolvimento urbano resiliente.</a:t>
            </a:r>
          </a:p>
          <a:p>
            <a:pPr algn="just"/>
            <a:r>
              <a:rPr lang="pt-BR" sz="1200" b="1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(8) </a:t>
            </a: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Aumentar a resiliência da infraestrutura.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000" b="1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985545-7F73-4EE7-83FB-BC7908827C57}"/>
              </a:ext>
            </a:extLst>
          </p:cNvPr>
          <p:cNvSpPr txBox="1"/>
          <p:nvPr/>
        </p:nvSpPr>
        <p:spPr>
          <a:xfrm>
            <a:off x="1605222" y="4251721"/>
            <a:ext cx="362597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pt-BR" sz="1200" dirty="0">
                <a:solidFill>
                  <a:srgbClr val="1D345F"/>
                </a:solidFill>
                <a:latin typeface="DIN Pro Light" panose="020B0504020101010102" pitchFamily="34" charset="0"/>
              </a:rPr>
              <a:t>Contenções em 57 pontos prioritários em 2019;</a:t>
            </a:r>
          </a:p>
          <a:p>
            <a:pPr marL="171450" indent="-171450" algn="just">
              <a:buFontTx/>
              <a:buChar char="-"/>
            </a:pPr>
            <a:endParaRPr lang="pt-BR" sz="1200" dirty="0">
              <a:solidFill>
                <a:srgbClr val="1D345F"/>
              </a:solidFill>
              <a:latin typeface="DIN Pro Light" panose="020B0504020101010102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pt-BR" sz="1200" dirty="0">
                <a:solidFill>
                  <a:srgbClr val="1D345F"/>
                </a:solidFill>
                <a:latin typeface="DIN Pro Light" panose="020B0504020101010102" pitchFamily="34" charset="0"/>
              </a:rPr>
              <a:t>200 milhões para novas contenções de encostas até o final de 2020.</a:t>
            </a:r>
          </a:p>
        </p:txBody>
      </p:sp>
    </p:spTree>
    <p:extLst>
      <p:ext uri="{BB962C8B-B14F-4D97-AF65-F5344CB8AC3E}">
        <p14:creationId xmlns:p14="http://schemas.microsoft.com/office/powerpoint/2010/main" val="148853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FFDBA88B-F7C8-438D-95C4-D38DF23129DF}"/>
              </a:ext>
            </a:extLst>
          </p:cNvPr>
          <p:cNvSpPr txBox="1">
            <a:spLocks/>
          </p:cNvSpPr>
          <p:nvPr/>
        </p:nvSpPr>
        <p:spPr>
          <a:xfrm>
            <a:off x="1447625" y="13855"/>
            <a:ext cx="9120327" cy="698828"/>
          </a:xfrm>
          <a:prstGeom prst="rect">
            <a:avLst/>
          </a:prstGeom>
          <a:solidFill>
            <a:srgbClr val="1D345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CONSTRUÇÃO DE NOVAS CONTENÇÕES DE ENCOSTAS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771159"/>
            <a:ext cx="6767314" cy="48516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34" y="3527287"/>
            <a:ext cx="4564535" cy="3179867"/>
          </a:xfrm>
          <a:prstGeom prst="rect">
            <a:avLst/>
          </a:prstGeom>
          <a:ln w="63500">
            <a:solidFill>
              <a:srgbClr val="1D345F"/>
            </a:solidFill>
          </a:ln>
        </p:spPr>
      </p:pic>
    </p:spTree>
    <p:extLst>
      <p:ext uri="{BB962C8B-B14F-4D97-AF65-F5344CB8AC3E}">
        <p14:creationId xmlns:p14="http://schemas.microsoft.com/office/powerpoint/2010/main" val="411746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FFDBA88B-F7C8-438D-95C4-D38DF23129DF}"/>
              </a:ext>
            </a:extLst>
          </p:cNvPr>
          <p:cNvSpPr txBox="1">
            <a:spLocks/>
          </p:cNvSpPr>
          <p:nvPr/>
        </p:nvSpPr>
        <p:spPr>
          <a:xfrm>
            <a:off x="1447625" y="13855"/>
            <a:ext cx="9120327" cy="698828"/>
          </a:xfrm>
          <a:prstGeom prst="rect">
            <a:avLst/>
          </a:prstGeom>
          <a:solidFill>
            <a:srgbClr val="1D345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MAPEAMENTO DAS ÁREAS DE RISCO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31" y="712683"/>
            <a:ext cx="8472601" cy="59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1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79333" y="133251"/>
            <a:ext cx="734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- ÁREAS DE RISCO PRIORITÁRIAS –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1º SEMESTRE DE 2019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65D0681E-4270-4544-9186-F9A233223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9" y="980728"/>
            <a:ext cx="7964157" cy="579731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259632" y="522920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57 Áreas</a:t>
            </a:r>
          </a:p>
          <a:p>
            <a:r>
              <a:rPr lang="pt-BR" b="1" dirty="0"/>
              <a:t>Risco Muito Alto</a:t>
            </a:r>
          </a:p>
        </p:txBody>
      </p:sp>
    </p:spTree>
    <p:extLst>
      <p:ext uri="{BB962C8B-B14F-4D97-AF65-F5344CB8AC3E}">
        <p14:creationId xmlns:p14="http://schemas.microsoft.com/office/powerpoint/2010/main" val="295303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75657" y="571689"/>
            <a:ext cx="456558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As Sirenes do Sistema de Alerta e Alarme, instaladas em 28 comunidades de Niterói, com os respectivos pluviômetros automáticos, constituem equipamento imprescindível para a execução das evacuações dos locais vulneráveis a deslizamentos em condições de elevados índices pluviométricos.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 partir de um protocolo pautado na vulnerabilidade das encostas, combinado com o volume de chuvas registrado pelos pluviômetros, a Defesa Civil consegue gerenciar os riscos de deslizamentos e executar ações emergenciais de retirada de pessoas de áreas suscetíveis a essa modalidade de desastre. 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Os equipamentos, antes mantidos pelo Estado do Rio de Janeiro, foram assumidos e modernizados pela Defesa Civil em 2018. O município atualmente é o responsável pela manutenção e operacionalização do Sistema de Alerta e Alarmes devido a sua importância para a geração de relatórios que orientam a gestão de riscos em todo o território de Niterói.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Com o intuito de aumentar a capacidade de mitigar e promover ações de prevenção de desastres naturais, até 2020, o Município irá ampliar ainda mais os investimentos em manutenção e aquisição de novas sirenes e pluviômetros em mais comunidades da cidade.</a:t>
            </a:r>
          </a:p>
          <a:p>
            <a:pPr>
              <a:spcAft>
                <a:spcPts val="600"/>
              </a:spcAft>
            </a:pPr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ESTRATÉGIAS DE RESILIÊNCIA:</a:t>
            </a:r>
          </a:p>
          <a:p>
            <a:pPr marL="228600" indent="-228600" algn="just">
              <a:buAutoNum type="arabicParenBoth"/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Organizar-se para a resiliência aos desastres;</a:t>
            </a:r>
          </a:p>
          <a:p>
            <a:pPr marL="228600" indent="-228600" algn="just">
              <a:buAutoNum type="arabicParenBoth"/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Identificar, compreender e utilizar cenários de riscos atuais e futuros.</a:t>
            </a:r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>
              <a:spcAft>
                <a:spcPts val="600"/>
              </a:spcAft>
            </a:pPr>
            <a:endParaRPr lang="pt-BR" sz="1200" dirty="0">
              <a:solidFill>
                <a:srgbClr val="FF0000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ED357B76-C858-43C1-918B-63B83DB71B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23540" b="1223"/>
          <a:stretch/>
        </p:blipFill>
        <p:spPr>
          <a:xfrm>
            <a:off x="6137564" y="0"/>
            <a:ext cx="300643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7" y="-19278"/>
            <a:ext cx="7668344" cy="554360"/>
          </a:xfrm>
          <a:solidFill>
            <a:srgbClr val="1D345F"/>
          </a:solidFill>
        </p:spPr>
        <p:txBody>
          <a:bodyPr>
            <a:noAutofit/>
          </a:bodyPr>
          <a:lstStyle/>
          <a:p>
            <a:pPr algn="l"/>
            <a:r>
              <a:rPr lang="pt-BR" sz="1800" b="1" dirty="0">
                <a:solidFill>
                  <a:schemeClr val="bg1"/>
                </a:solidFill>
                <a:latin typeface="DIN Pro Medium" panose="020B0604020101020102" pitchFamily="34" charset="0"/>
              </a:rPr>
              <a:t>AMPLIAÇÃO DA COBERTURA DE SIRENES E PLUVIÔMETROS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98208" y="5085184"/>
            <a:ext cx="4320480" cy="857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DIN Pro Light" panose="020B0504020101010102" pitchFamily="34" charset="0"/>
              </a:rPr>
              <a:t>Automatização e manutenção de sirenes e pluviômetros; </a:t>
            </a:r>
            <a:br>
              <a:rPr lang="pt-BR" sz="1200" dirty="0">
                <a:solidFill>
                  <a:schemeClr val="tx2">
                    <a:lumMod val="75000"/>
                  </a:schemeClr>
                </a:solidFill>
                <a:latin typeface="DIN Pro Light" panose="020B0504020101010102" pitchFamily="34" charset="0"/>
              </a:rPr>
            </a:br>
            <a:endParaRPr lang="pt-BR" sz="1200" dirty="0">
              <a:solidFill>
                <a:schemeClr val="tx2">
                  <a:lumMod val="75000"/>
                </a:schemeClr>
              </a:solidFill>
              <a:latin typeface="DIN Pro Light" panose="020B0504020101010102" pitchFamily="34" charset="0"/>
            </a:endParaRPr>
          </a:p>
          <a:p>
            <a:pPr marL="171450" indent="-171450">
              <a:buFontTx/>
              <a:buChar char="-"/>
            </a:pPr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DIN Pro Light" panose="020B0504020101010102" pitchFamily="34" charset="0"/>
              </a:rPr>
              <a:t>Instalação de novas sirenes e pluviômetros nos locais do Boa Esperança, Caniçal, Cavalão, Jurujuba e Caramujo.</a:t>
            </a:r>
          </a:p>
        </p:txBody>
      </p:sp>
    </p:spTree>
    <p:extLst>
      <p:ext uri="{BB962C8B-B14F-4D97-AF65-F5344CB8AC3E}">
        <p14:creationId xmlns:p14="http://schemas.microsoft.com/office/powerpoint/2010/main" val="2761556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66985" y="20877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MAPA DAS SIRENES E PLUVIÔMETROS JÁ IMPLANTADOS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28A8AE7-0E43-40EE-9B32-652E6A485CFB}"/>
              </a:ext>
            </a:extLst>
          </p:cNvPr>
          <p:cNvSpPr txBox="1"/>
          <p:nvPr/>
        </p:nvSpPr>
        <p:spPr>
          <a:xfrm>
            <a:off x="1923409" y="6280506"/>
            <a:ext cx="2517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</a:rPr>
              <a:t>SIRENES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4E8D4FB-FF3F-4D33-9BAB-D1A59B1AF3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316378"/>
            <a:ext cx="205240" cy="27954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E1B417B-EEE5-430F-A375-8DDC0AADB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313253"/>
            <a:ext cx="205240" cy="279541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F9C6C73B-65F1-4769-B354-C1B0189E5CE9}"/>
              </a:ext>
            </a:extLst>
          </p:cNvPr>
          <p:cNvSpPr txBox="1"/>
          <p:nvPr/>
        </p:nvSpPr>
        <p:spPr>
          <a:xfrm>
            <a:off x="3823952" y="6331184"/>
            <a:ext cx="2517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</a:rPr>
              <a:t>SIRENES COM PLUVIÔMETRO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60FB2AC-B707-43C7-8317-870CDE7FAFC6}"/>
              </a:ext>
            </a:extLst>
          </p:cNvPr>
          <p:cNvSpPr txBox="1"/>
          <p:nvPr/>
        </p:nvSpPr>
        <p:spPr>
          <a:xfrm>
            <a:off x="1664770" y="5820354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LEGENDA: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10365" r="18975" b="20523"/>
          <a:stretch/>
        </p:blipFill>
        <p:spPr>
          <a:xfrm>
            <a:off x="1478207" y="973386"/>
            <a:ext cx="7315355" cy="484721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E1B417B-EEE5-430F-A375-8DDC0AADB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03" y="6322218"/>
            <a:ext cx="205240" cy="27954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F9C6C73B-65F1-4769-B354-C1B0189E5CE9}"/>
              </a:ext>
            </a:extLst>
          </p:cNvPr>
          <p:cNvSpPr txBox="1"/>
          <p:nvPr/>
        </p:nvSpPr>
        <p:spPr>
          <a:xfrm>
            <a:off x="6551379" y="6322218"/>
            <a:ext cx="2517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9C6C73B-65F1-4769-B354-C1B0189E5CE9}"/>
              </a:ext>
            </a:extLst>
          </p:cNvPr>
          <p:cNvSpPr txBox="1"/>
          <p:nvPr/>
        </p:nvSpPr>
        <p:spPr>
          <a:xfrm>
            <a:off x="6551379" y="6335742"/>
            <a:ext cx="2517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</a:rPr>
              <a:t>SIRENES NOVAS </a:t>
            </a:r>
          </a:p>
        </p:txBody>
      </p:sp>
    </p:spTree>
    <p:extLst>
      <p:ext uri="{BB962C8B-B14F-4D97-AF65-F5344CB8AC3E}">
        <p14:creationId xmlns:p14="http://schemas.microsoft.com/office/powerpoint/2010/main" val="361043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9510" y="66269"/>
            <a:ext cx="8722525" cy="554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400" b="1" dirty="0">
                <a:solidFill>
                  <a:schemeClr val="bg1"/>
                </a:solidFill>
              </a:rPr>
              <a:t>REFLORESTAMENTO DE ENCOSTAS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D501AE-F273-4D92-8701-4E753ACF9F5C}"/>
              </a:ext>
            </a:extLst>
          </p:cNvPr>
          <p:cNvSpPr txBox="1"/>
          <p:nvPr/>
        </p:nvSpPr>
        <p:spPr>
          <a:xfrm>
            <a:off x="1489510" y="761086"/>
            <a:ext cx="40185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As atividades de reflorestamento foram reconhecidas pela Convenção das Nações Unidas sobre Mudança do Clima e pelo Protocolo de Quioto como medida mitigadora de grande importância no combate às mudanças climáticas. 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Florestas contribuem para a redução da temperatura do planeta e facilitam a infiltração das chuvas, reabastecendo  lençóis freáticos. Isso contribui para reduzir a velocidade da água das chuvas sobre as encostas, evitando deslizamentos de terra. 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Reflorestar encostas acarreta em maior controle da erosão do solo, apoio a prevenção à ocupação irregular, prevenção do assoreamento em canais de drenagem, dentre vários outros benefícios. 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</a:rPr>
              <a:t>Consciente dos benefícios propiciados pelo reflorestamento, a Prefeitura de Niterói já realizou o plantio, por meio do Projeto Niterói Mais Verde, de cerca de 50.000 mudas entre 2013 e 2018. A meta para os próximos dois anos é realizar o plantio de mais 30.000 mudas com prioridade para áreas de encostas. 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</a:endParaRPr>
          </a:p>
          <a:p>
            <a:pPr algn="just"/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ESTRATÉGIA DE RESILIÊNCIA:</a:t>
            </a:r>
          </a:p>
          <a:p>
            <a:pPr algn="just"/>
            <a:r>
              <a:rPr lang="pt-BR" sz="1200" b="1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(5) </a:t>
            </a: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Proteger as barreiras naturais para aumentar as funções de proteção oferecidas pelos ecossistemas naturais.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245FDF6-37DE-40C8-8A7B-4EF193AF2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78778"/>
            <a:ext cx="3635896" cy="316863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7D4E671-6AEA-4F12-868B-3D1E31840A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64" y="800613"/>
            <a:ext cx="3644535" cy="297880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14184" y="5223435"/>
            <a:ext cx="3874578" cy="5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</a:endParaRPr>
          </a:p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</a:rPr>
              <a:t>- </a:t>
            </a:r>
            <a:r>
              <a:rPr lang="pt-BR" sz="1200" dirty="0">
                <a:solidFill>
                  <a:srgbClr val="1D345F"/>
                </a:solidFill>
                <a:latin typeface="DIN Pro Light" panose="020B0504020101010102" pitchFamily="34" charset="0"/>
              </a:rPr>
              <a:t>Plantio de 30 mil mudas em áreas de encostas até o final de 2020.</a:t>
            </a:r>
          </a:p>
          <a:p>
            <a:pPr algn="ctr"/>
            <a:endParaRPr lang="pt-BR" sz="1200" dirty="0">
              <a:solidFill>
                <a:srgbClr val="1D345F"/>
              </a:solidFill>
              <a:latin typeface="DIN Pro Light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23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9510" y="66269"/>
            <a:ext cx="8722525" cy="554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400" b="1" dirty="0">
                <a:solidFill>
                  <a:schemeClr val="bg1"/>
                </a:solidFill>
              </a:rPr>
              <a:t>RADAR METEREOLÓGICO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D501AE-F273-4D92-8701-4E753ACF9F5C}"/>
              </a:ext>
            </a:extLst>
          </p:cNvPr>
          <p:cNvSpPr txBox="1"/>
          <p:nvPr/>
        </p:nvSpPr>
        <p:spPr>
          <a:xfrm>
            <a:off x="1473468" y="761086"/>
            <a:ext cx="401859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O radar meteorológico é um equipamento de extrema importância para a previsão de desastres naturais, principalmente desastres do grupo hidrológico e meteorológico. Juntamente com outras tecnologias, o radar meteorológico torna possível conhecer os sistemas atuantes e a origem do fenômeno ocasionado, além dos presumíveis danos dentro de sua área de alcance.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 aquisição de um novo radar meteorológico irá suprir a deficiência de imagem (área de sombra) do radar Sumaré. Isso irá possibilitar a obtenção de dados relacionados à formação de eventos meteorológicos severos (tempestades, granizo) e, consequentemente, aprimorar a previsão de curto prazo (nowcasting) da equipe de meteorologia da Defesa Civil.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O aperfeiçoamento dos acionamentos antecipados dos órgãos emergenciais do Sistema Municipal de Proteção e Defesa Civil propiciarão melhorar o tempo resposta e a consequente redução dos impactos dos eventos climáticos.</a:t>
            </a:r>
          </a:p>
          <a:p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ESTRATÉGIAS DE RESILIÊNCIA: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(2) Identificar, compreender e utilizar cenários de riscos atuais e futuros; e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(9) Assegurar uma preparação e resposta a desastres eficazes.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73318" y="4941168"/>
            <a:ext cx="3874578" cy="5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1D345F"/>
              </a:solidFill>
              <a:latin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rgbClr val="1D345F"/>
                </a:solidFill>
                <a:latin typeface="DIN Pro Light" panose="020B0504020101010102" pitchFamily="34" charset="0"/>
              </a:rPr>
              <a:t>- Aprimoramento do monitoramento meteorológico através da aquisição de radar.</a:t>
            </a:r>
          </a:p>
          <a:p>
            <a:pPr algn="ctr"/>
            <a:endParaRPr lang="pt-BR" sz="1200" dirty="0">
              <a:solidFill>
                <a:srgbClr val="1D345F"/>
              </a:solidFill>
              <a:latin typeface="DIN Pro Light" panose="020B0504020101010102" pitchFamily="34" charset="0"/>
            </a:endParaRPr>
          </a:p>
        </p:txBody>
      </p:sp>
      <p:pic>
        <p:nvPicPr>
          <p:cNvPr id="13" name="Picture 2" descr="Resultado de imagem para radar meteorolÃ³gico banda 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46" y="0"/>
            <a:ext cx="3470948" cy="4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m para imagem radar alerta 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46" y="4605662"/>
            <a:ext cx="3470947" cy="251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2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2511004-83BB-4638-81A5-B58A157592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36CD07-058C-4A4D-9421-CF2101022390}"/>
              </a:ext>
            </a:extLst>
          </p:cNvPr>
          <p:cNvSpPr txBox="1"/>
          <p:nvPr/>
        </p:nvSpPr>
        <p:spPr>
          <a:xfrm>
            <a:off x="827584" y="1692276"/>
            <a:ext cx="74168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r"/>
            <a:r>
              <a:rPr lang="pt-BR" sz="3500" b="1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3. FISCALIZAÇÕES E INTERDIÇÕES</a:t>
            </a:r>
          </a:p>
          <a:p>
            <a:pPr marL="812800" indent="-812800"/>
            <a:endParaRPr lang="pt-BR" sz="2200" dirty="0">
              <a:solidFill>
                <a:schemeClr val="bg1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8109AA7-CDD0-412D-8C9B-6EFB908B8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33" y="548680"/>
            <a:ext cx="870647" cy="5985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9CCDD2E-8401-47F3-ABC1-E597A953F4DC}"/>
              </a:ext>
            </a:extLst>
          </p:cNvPr>
          <p:cNvSpPr txBox="1"/>
          <p:nvPr/>
        </p:nvSpPr>
        <p:spPr>
          <a:xfrm>
            <a:off x="1547664" y="3284984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Intensificação das fiscalizações contra construções irregulares em áreas de risco e desmatamento de áreas verdes.</a:t>
            </a:r>
          </a:p>
          <a:p>
            <a:pPr algn="r"/>
            <a:endParaRPr lang="pt-BR" dirty="0">
              <a:solidFill>
                <a:schemeClr val="bg1"/>
              </a:solidFill>
            </a:endParaRPr>
          </a:p>
          <a:p>
            <a:pPr algn="r"/>
            <a:endParaRPr lang="pt-BR" dirty="0">
              <a:solidFill>
                <a:schemeClr val="bg1"/>
              </a:solidFill>
            </a:endParaRPr>
          </a:p>
          <a:p>
            <a:pPr algn="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INVESTIMENTO:</a:t>
            </a:r>
            <a:r>
              <a:rPr lang="pt-BR" dirty="0">
                <a:solidFill>
                  <a:schemeClr val="bg1"/>
                </a:solidFill>
              </a:rPr>
              <a:t> R$ 1,3 milhões </a:t>
            </a:r>
          </a:p>
          <a:p>
            <a:pPr algn="r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1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2090A21-DCD1-4F26-A8AE-E914DFE7D6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31F00D-79D9-4C84-8133-2B2232DE0784}"/>
              </a:ext>
            </a:extLst>
          </p:cNvPr>
          <p:cNvSpPr/>
          <p:nvPr/>
        </p:nvSpPr>
        <p:spPr>
          <a:xfrm>
            <a:off x="0" y="2924943"/>
            <a:ext cx="9144000" cy="2031325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2780928"/>
            <a:ext cx="8604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algn="r"/>
            <a:r>
              <a:rPr lang="pt-BR" dirty="0"/>
              <a:t>				</a:t>
            </a:r>
            <a:r>
              <a:rPr lang="pt-BR" sz="3600" b="1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RESILIÊNCIA</a:t>
            </a:r>
          </a:p>
          <a:p>
            <a:pPr marL="536575" lvl="8" algn="r"/>
            <a:r>
              <a:rPr lang="pt-BR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“Capacidade de indivíduos, comunidades, instituições, negócios e sistemas dentro de uma cidade de sobreviver, adaptar-se e crescer, independentemente de que tipo de estresses crônicos ou choques abruptos eles experienciem”.</a:t>
            </a:r>
          </a:p>
          <a:p>
            <a:pPr marL="536575" lvl="8" algn="r"/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100 Resilient Cities—Pioneered by The Rockefeller Foundation)</a:t>
            </a:r>
            <a:endParaRPr lang="pt-BR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B335899-50F4-4FAC-9742-203769CAF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462778"/>
            <a:ext cx="798639" cy="54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91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-180528" y="-171400"/>
            <a:ext cx="9505056" cy="7272808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309" y="291091"/>
            <a:ext cx="7128793" cy="554360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chemeClr val="bg1"/>
                </a:solidFill>
              </a:rPr>
              <a:t>FISCALIZAÇÕES E INTERDIÇÕES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7C4A2E2-E668-4339-97C0-E429F843E0DE}"/>
              </a:ext>
            </a:extLst>
          </p:cNvPr>
          <p:cNvSpPr txBox="1"/>
          <p:nvPr/>
        </p:nvSpPr>
        <p:spPr>
          <a:xfrm>
            <a:off x="1491182" y="908720"/>
            <a:ext cx="361252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>
              <a:solidFill>
                <a:schemeClr val="bg1"/>
              </a:solidFill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</a:rPr>
              <a:t>O GECOPAV - Grupo Executivo para o Crescimento Ordenado e Preservação de Áreas Verdes - foi criado para exercer atividades relacionadas à prevenção do crescimento desordenado e preservação de áreas verdes. </a:t>
            </a:r>
          </a:p>
          <a:p>
            <a:pPr algn="just"/>
            <a:endParaRPr lang="pt-BR" sz="1200" dirty="0">
              <a:solidFill>
                <a:schemeClr val="bg1"/>
              </a:solidFill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</a:rPr>
              <a:t>O GECOPAV realiza diariamente rondas ostensivas de meio ambiente (ROMAs) em áreas verdes protegidas, que possam ser consideradas críticas e com ameaças de irregularidades. Construções iniciais e cortes de vegetação são tipos deste trabalho. A ronda é efetuada por integrantes do GECOPAV, da Secretaria de Meio Ambiente, da Coordenadoria Ambiental da Secretaria de Ordem Pública, da Secretaria de Conservação e Serviços Públicos (SECONSER) e, em determinadas situações, tem apoio da Polícia Militar. </a:t>
            </a:r>
          </a:p>
          <a:p>
            <a:pPr algn="just"/>
            <a:endParaRPr lang="pt-BR" sz="1200" dirty="0">
              <a:solidFill>
                <a:schemeClr val="bg1"/>
              </a:solidFill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</a:rPr>
              <a:t>Desde sua criação, o Grupo atuou sobre 1000 processos que culminou com 600 vistorias, 127 demolições executadas e 24 já instruídas. </a:t>
            </a:r>
          </a:p>
          <a:p>
            <a:pPr algn="just"/>
            <a:endParaRPr lang="pt-BR" sz="1200" dirty="0">
              <a:solidFill>
                <a:schemeClr val="bg1"/>
              </a:solidFill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</a:rPr>
              <a:t>Neste novo ciclo de investimentos em ações de resiliência, a Prefeitura irá fortalecer ainda mais o GECOPAV por meio das seguintes ações: mais equipamentos como veículos, computadores, câmeras, GPS e mobiliário; novos profissionais; e articulação intersetorial com a Defesa Civil.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DD967A-4DE5-40B6-91EE-4BE505EBC6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"/>
          <a:stretch/>
        </p:blipFill>
        <p:spPr>
          <a:xfrm>
            <a:off x="5231153" y="3255238"/>
            <a:ext cx="4093375" cy="287119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6818E45-D9D0-4AD8-A891-A581286F0D00}"/>
              </a:ext>
            </a:extLst>
          </p:cNvPr>
          <p:cNvSpPr txBox="1"/>
          <p:nvPr/>
        </p:nvSpPr>
        <p:spPr>
          <a:xfrm>
            <a:off x="5231152" y="1316246"/>
            <a:ext cx="3912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b="1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b="1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b="1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b="1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b="1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b="1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ESTRATÉGIA DE RESILIÊNCIA: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</a:rPr>
              <a:t>(4) Buscar projetos e desenvolvimento urbano resiliente</a:t>
            </a:r>
          </a:p>
          <a:p>
            <a:pPr algn="just"/>
            <a:endParaRPr lang="pt-BR" sz="1200" dirty="0"/>
          </a:p>
          <a:p>
            <a:endParaRPr lang="pt-BR" sz="1200" dirty="0"/>
          </a:p>
        </p:txBody>
      </p:sp>
      <p:sp>
        <p:nvSpPr>
          <p:cNvPr id="4" name="Retângulo 3"/>
          <p:cNvSpPr/>
          <p:nvPr/>
        </p:nvSpPr>
        <p:spPr>
          <a:xfrm>
            <a:off x="5231152" y="1188775"/>
            <a:ext cx="3733335" cy="899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Tx/>
              <a:buChar char="-"/>
            </a:pPr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Intensificar interdições em áreas protegidas;</a:t>
            </a:r>
          </a:p>
          <a:p>
            <a:pPr marL="171450" indent="-171450" algn="just">
              <a:buFontTx/>
              <a:buChar char="-"/>
            </a:pPr>
            <a:endParaRPr lang="pt-BR" sz="1200" dirty="0">
              <a:solidFill>
                <a:schemeClr val="tx2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Realizar  a meta de 300 demolições em áreas de risco.</a:t>
            </a:r>
          </a:p>
        </p:txBody>
      </p:sp>
    </p:spTree>
    <p:extLst>
      <p:ext uri="{BB962C8B-B14F-4D97-AF65-F5344CB8AC3E}">
        <p14:creationId xmlns:p14="http://schemas.microsoft.com/office/powerpoint/2010/main" val="1451108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2511004-83BB-4638-81A5-B58A157592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36CD07-058C-4A4D-9421-CF2101022390}"/>
              </a:ext>
            </a:extLst>
          </p:cNvPr>
          <p:cNvSpPr txBox="1"/>
          <p:nvPr/>
        </p:nvSpPr>
        <p:spPr>
          <a:xfrm>
            <a:off x="827584" y="1692276"/>
            <a:ext cx="7416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r"/>
            <a:r>
              <a:rPr lang="pt-BR" sz="3500" b="1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4. MORADIA E QUALIDADE HABITACIONAL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8109AA7-CDD0-412D-8C9B-6EFB908B8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33" y="548680"/>
            <a:ext cx="870647" cy="5985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628FD28-1A42-464A-8245-1BB8074BC086}"/>
              </a:ext>
            </a:extLst>
          </p:cNvPr>
          <p:cNvSpPr txBox="1"/>
          <p:nvPr/>
        </p:nvSpPr>
        <p:spPr>
          <a:xfrm>
            <a:off x="2452733" y="3195964"/>
            <a:ext cx="5825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Promoção do direito à moradia digna em ambientes seguros especialmente à população mais vulnerável.</a:t>
            </a:r>
          </a:p>
          <a:p>
            <a:pPr algn="r"/>
            <a:endParaRPr lang="pt-BR" dirty="0">
              <a:solidFill>
                <a:schemeClr val="bg1"/>
              </a:solidFill>
            </a:endParaRPr>
          </a:p>
          <a:p>
            <a:pPr algn="r"/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INVESTIMENTO:</a:t>
            </a:r>
            <a:r>
              <a:rPr lang="pt-BR" dirty="0">
                <a:solidFill>
                  <a:schemeClr val="bg1"/>
                </a:solidFill>
              </a:rPr>
              <a:t> R$ 200 milhões</a:t>
            </a:r>
          </a:p>
        </p:txBody>
      </p:sp>
    </p:spTree>
    <p:extLst>
      <p:ext uri="{BB962C8B-B14F-4D97-AF65-F5344CB8AC3E}">
        <p14:creationId xmlns:p14="http://schemas.microsoft.com/office/powerpoint/2010/main" val="398594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5341" y="236014"/>
            <a:ext cx="7128793" cy="554360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chemeClr val="bg1"/>
                </a:solidFill>
              </a:rPr>
              <a:t>NOVAS UNIDADES HABITACIONAIS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45850" y="1011149"/>
            <a:ext cx="36928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Ter uma moradia digna é o sonho de todas as famílias, principalmente àquelas em áreas de risco e de vulnerabilidade social. Para a Prefeitura, atender a esse anseio é prioridade. Por isso, o programa Morar Melhor foi desenvolvido por meio de uma parceria da Prefeitura de Niterói com a Caixa Econômica Federal (CEF). 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Desde sua implantação, em 2013, o município já entregou 2.090 unidades habitacionais de interesse social em diversos bairros da cidade.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Até o final da gestão, em 2020, serão entregues mais 2.000 unidades, totalizando mais de 4.090 unidades habitacionais, com prioridade para as famílias desabrigadas em função das tragédias nos morros do Bumba e da Boa Esperança. 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Estima-se que, com mais essa entrega, cerca de 20 mil pessoas em situação de vulnerabilidade social serão beneficiadas pelo programa desde o início até o final da gestão.</a:t>
            </a:r>
          </a:p>
          <a:p>
            <a:pPr>
              <a:spcAft>
                <a:spcPts val="600"/>
              </a:spcAft>
            </a:pPr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>
              <a:spcAft>
                <a:spcPts val="600"/>
              </a:spcAft>
            </a:pPr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>
              <a:spcAft>
                <a:spcPts val="600"/>
              </a:spcAft>
            </a:pPr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>
              <a:spcAft>
                <a:spcPts val="600"/>
              </a:spcAft>
            </a:pPr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ESTRATÉGIA DE RESILIÊNCIA: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(4) Buscar projetos e desenvolvimento urbano resiliente.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pic>
        <p:nvPicPr>
          <p:cNvPr id="13" name="Picture 2" descr="A imagem pode conter: casa, Ã¡rvore e atividades ao ar livre">
            <a:extLst>
              <a:ext uri="{FF2B5EF4-FFF2-40B4-BE49-F238E27FC236}">
                <a16:creationId xmlns:a16="http://schemas.microsoft.com/office/drawing/2014/main" id="{D86A5581-4684-46FD-BBBB-83D6CEB79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5171" y="1011149"/>
            <a:ext cx="3548829" cy="32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B79686B-0CCC-4B86-854A-4DB93D5231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8097" b="11323"/>
          <a:stretch/>
        </p:blipFill>
        <p:spPr>
          <a:xfrm>
            <a:off x="5566318" y="3782821"/>
            <a:ext cx="3576430" cy="236819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838294" y="4845587"/>
            <a:ext cx="357643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rgbClr val="1D345F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- Mais 2.000 unidades habitacionais entregues até final de 2020.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7936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-180528" y="-243408"/>
            <a:ext cx="9324528" cy="7101408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18093" y="819266"/>
            <a:ext cx="4263777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O Programa Arquiteto Social visa a avaliação das condições de habitabilidade dos imóveis das famílias que vivem em aglomerados subnormais e prestação de assistência técnica como forma de promover proteção contra riscos de desastres, saúde e qualificar o processo de autoconstrução.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 A partir da identificação das principais patologias construtivas tais como problemas estruturais, direcionamento incorreto das águas servidas, calor excessivo e umidade, são propostas soluções como: utilização de canaletas de drenagem e impermeabilização, reforço estrutural, abertura de vãos, correção de telhados e obras de acesso. 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</a:t>
            </a: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</a:rPr>
              <a:t>pós essa criteriosa análise técnica, com identificação dos principais problemas da casa e com maior impacto sobre a segurança e saúde dos moradores, são mobilizadas iniciativas de mutirões, empreitadas ou autoconstrução assistida para que as obras sejam feitas a partir das demandas e possibilidades das famílias. Por meio deste projeto pretende-se contribuir para a prevenção de riscos e promoção de moradias mais saudáveis; a qualidade de vida da população mais vulnerável por meio da oferta de moradias com estrutura adequada; e a incorporação de tecnologias “verdes” reduzindo o impacto ambiental e as despesas das famílias.</a:t>
            </a:r>
          </a:p>
          <a:p>
            <a:pPr algn="just"/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ESTRATÉGIA DE RESILIÊNCIA:</a:t>
            </a:r>
          </a:p>
          <a:p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(4) Buscar projetos e desenvolvimento urbano </a:t>
            </a:r>
            <a:r>
              <a:rPr lang="pt-BR" sz="1200" dirty="0" err="1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resiliente</a:t>
            </a:r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(10) Acelerar a recuperação e reconstruir melhor.</a:t>
            </a:r>
            <a:endParaRPr lang="pt-BR" sz="10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337758" y="-2015311"/>
            <a:ext cx="4890101" cy="9116719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4557" y="59576"/>
            <a:ext cx="7525195" cy="685086"/>
          </a:xfrm>
          <a:solidFill>
            <a:srgbClr val="1D345F"/>
          </a:solidFill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chemeClr val="bg1"/>
                </a:solidFill>
              </a:rPr>
              <a:t>PROJETO ARQUITETO SOCIAL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104084" y="960686"/>
            <a:ext cx="2834572" cy="1172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600"/>
              </a:spcAft>
              <a:buFontTx/>
              <a:buChar char="-"/>
            </a:pPr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Implantar o Programa Arquiteto Social em áreas regularizadas ou em processo de regularização fundiária.</a:t>
            </a:r>
          </a:p>
        </p:txBody>
      </p:sp>
      <p:pic>
        <p:nvPicPr>
          <p:cNvPr id="1026" name="Picture 2" descr="Resultado de imagem para casas com rachad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84" y="2430016"/>
            <a:ext cx="2834572" cy="1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84" y="4544584"/>
            <a:ext cx="2850434" cy="21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29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2511004-83BB-4638-81A5-B58A157592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36CD07-058C-4A4D-9421-CF2101022390}"/>
              </a:ext>
            </a:extLst>
          </p:cNvPr>
          <p:cNvSpPr txBox="1"/>
          <p:nvPr/>
        </p:nvSpPr>
        <p:spPr>
          <a:xfrm>
            <a:off x="827584" y="1692276"/>
            <a:ext cx="78592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r"/>
            <a:r>
              <a:rPr lang="pt-BR" sz="3500" b="1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5. POLÍTICA MUNICIPAL DE RESILIÊNCIA E PARTICIPAÇÃO DA SOCIEDADE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8109AA7-CDD0-412D-8C9B-6EFB908B8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33" y="548680"/>
            <a:ext cx="870647" cy="5985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C9B0E7-EE11-4058-9C2A-61D37ACFE2F6}"/>
              </a:ext>
            </a:extLst>
          </p:cNvPr>
          <p:cNvSpPr txBox="1"/>
          <p:nvPr/>
        </p:nvSpPr>
        <p:spPr>
          <a:xfrm>
            <a:off x="2339752" y="3717032"/>
            <a:ext cx="6347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Integração transversal das iniciativas de resiliência da administração municipal e empoderamento dos cidadãos para decisão, planejamento e atuação voluntária.</a:t>
            </a:r>
          </a:p>
          <a:p>
            <a:pPr algn="r"/>
            <a:endParaRPr lang="pt-BR" dirty="0">
              <a:solidFill>
                <a:schemeClr val="bg1"/>
              </a:solidFill>
            </a:endParaRPr>
          </a:p>
          <a:p>
            <a:pPr algn="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INVESTIMENTO: </a:t>
            </a:r>
            <a:r>
              <a:rPr lang="pt-BR" dirty="0">
                <a:solidFill>
                  <a:schemeClr val="bg1"/>
                </a:solidFill>
              </a:rPr>
              <a:t>R$ 7 milhões</a:t>
            </a:r>
          </a:p>
        </p:txBody>
      </p:sp>
    </p:spTree>
    <p:extLst>
      <p:ext uri="{BB962C8B-B14F-4D97-AF65-F5344CB8AC3E}">
        <p14:creationId xmlns:p14="http://schemas.microsoft.com/office/powerpoint/2010/main" val="2917531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25989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DD09D09-10A4-4180-AC2D-E384990209A9}"/>
              </a:ext>
            </a:extLst>
          </p:cNvPr>
          <p:cNvSpPr txBox="1"/>
          <p:nvPr/>
        </p:nvSpPr>
        <p:spPr>
          <a:xfrm>
            <a:off x="1456532" y="19883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POLÍTICA MUNICIPAL DE PROTEÇÃO E DEFESA CIVIL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B72323-8C6F-4138-928C-8C976979C2B4}"/>
              </a:ext>
            </a:extLst>
          </p:cNvPr>
          <p:cNvSpPr txBox="1"/>
          <p:nvPr/>
        </p:nvSpPr>
        <p:spPr>
          <a:xfrm>
            <a:off x="1461616" y="869573"/>
            <a:ext cx="38228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Em 2017 o município de Niterói foi selecionado como uma das sete cidades do país aptas a concorrer ao certificado Cidade Modelo em Resiliência, conferido pelo Escritório ONU para a Redução do Risco de Desastres. O município foi indicado pela Secretaria Estadual de Defesa Civil do Rio de Janeiro por já apresentar ações consistentes de resiliência nos últimos  cinco anos.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Como desdobramento do termo de compromisso assinado, Niterói se comprometeu com a criação, por lei, da Política Municipal de Proteção e Defesa Civil que irá organizar as medidas de atuação transversal da Prefeitura em prol da Prevenção, Mitigação, Preparação, Resposta e Recuperação frente às ameaças de desastre, com foco na promoção de ações integradas para aprimoramento dos níveis de resiliência.  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 elaboração das estratégias de prevenção e respostas integrarão o Sistema Municipal de Proteção e Defesa Civil e contará com a participação dos órgãos municipais e das demais esferas de governo. A Política Municipal de Proteção e Defesa Civil contará ainda com um fundo que será composto por recursos que serão destinados especificamente para ações de resiliência.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</a:rPr>
              <a:t>A minuta do projeto de lei que cria a Política e o Sistema encontra-se pronta e será apresentada à Câmara municipal pela Prefeitura ainda em 2018.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/>
          <a:stretch/>
        </p:blipFill>
        <p:spPr bwMode="auto">
          <a:xfrm>
            <a:off x="5508103" y="3658057"/>
            <a:ext cx="3313073" cy="231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4781" y="977699"/>
            <a:ext cx="342639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200" b="1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ESTRATÉGIAS DE RESILIÊNCIA:</a:t>
            </a:r>
          </a:p>
          <a:p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(1) Organizar-se para a resiliência a desastres;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(3) Fortalecer a capacidade financeira para a resiliência;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(6) Fortalecer a capacidade institucional para a resiliência; e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(9) Assegurar uma preparação e respostas a desastres eficazes.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394782" y="977699"/>
            <a:ext cx="3497698" cy="596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- Criação, por Lei, da Política Municipal de Proteção e Defesa Civil</a:t>
            </a:r>
          </a:p>
        </p:txBody>
      </p:sp>
    </p:spTree>
    <p:extLst>
      <p:ext uri="{BB962C8B-B14F-4D97-AF65-F5344CB8AC3E}">
        <p14:creationId xmlns:p14="http://schemas.microsoft.com/office/powerpoint/2010/main" val="2839052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60377" y="1336608"/>
            <a:ext cx="272896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Com o propósito de garantir a proposição, acompanhamento e avaliação das estratégias e ações promotoras de resiliência pela sociedade civil, será criado na Prefeitura de Niterói um Conselho Municipal de Proteção e Defesa Civil.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O Conselho será criado por lei e irá contemplar uma representação plural dos diversos setores da sociedade civil correlacionados com a política de resiliência.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</a:rPr>
              <a:t>Por meio do Conselho os membros irão acompanhar os desdobramentos do Plano de Resiliência; participar da definição do curso das ações e </a:t>
            </a: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processos de gestão da Defesa Civil; e  monitorar o cumprimento das diretrizes da Política Municipal.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</a:endParaRP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</a:endParaRPr>
          </a:p>
          <a:p>
            <a:pPr algn="just"/>
            <a:endParaRPr lang="pt-BR" sz="1000" b="1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719147C-0BFA-4076-AF96-7EC83C6C52DD}"/>
              </a:ext>
            </a:extLst>
          </p:cNvPr>
          <p:cNvSpPr txBox="1"/>
          <p:nvPr/>
        </p:nvSpPr>
        <p:spPr>
          <a:xfrm>
            <a:off x="1552779" y="431575"/>
            <a:ext cx="720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CONSELHO MUNICIPAL DE PROTEÇÃO E DEFESA CIVIL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611570" y="1433474"/>
            <a:ext cx="4142736" cy="502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tx2">
                  <a:lumMod val="75000"/>
                </a:schemeClr>
              </a:solidFill>
              <a:latin typeface="DIN Pro Light"/>
            </a:endParaRPr>
          </a:p>
          <a:p>
            <a:pPr algn="just"/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DIN Pro Light"/>
              </a:rPr>
              <a:t>- Criar, por Lei, Conselho Municipal de Resiliência e Prevenção à Desastres.</a:t>
            </a:r>
          </a:p>
          <a:p>
            <a:pPr algn="ctr"/>
            <a:endParaRPr lang="pt-BR" dirty="0">
              <a:latin typeface="DIN Pro Ligh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60377" y="581857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</a:rPr>
              <a:t>ESTRATÉGIAS DE RESILIÊNCIA: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</a:rPr>
              <a:t>(7) Compreender e fortalecer a capacidade da sociedade para a resiliência.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35796161"/>
              </p:ext>
            </p:extLst>
          </p:nvPr>
        </p:nvGraphicFramePr>
        <p:xfrm>
          <a:off x="4206106" y="2658446"/>
          <a:ext cx="4560168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8560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-180527" y="-161083"/>
            <a:ext cx="9578722" cy="7019083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19672" y="1081330"/>
            <a:ext cx="3600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Desde o início da gestão,  já foram implantados 58 Núcleos Comunitários de Defesa Civil (NUDECs) em diferentes regiões da cidade. Os grupos atuam em áreas vulneráveis a deslizamentos e queimadas e são treinados para a adoção diária de medidas preventivas e, em caso de emergências, como proceder para realizar o primeiro atendimento até a chegada dos órgãos governamentais.</a:t>
            </a:r>
          </a:p>
          <a:p>
            <a:pPr algn="just">
              <a:spcAft>
                <a:spcPts val="600"/>
              </a:spcAft>
            </a:pPr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Constituídos por grupos de até 30 voluntários de cada comunidade, recebem capacitações da Defesa Civil em primeiros socorros, prevenção e combate a incêndios, percepção de riscos geológicos, sistema de alerta e alarme e gestão de voluntariado. Esses núcleos são reciclados anualmente pela Defesa Civil.</a:t>
            </a:r>
          </a:p>
          <a:p>
            <a:pPr algn="just">
              <a:spcAft>
                <a:spcPts val="600"/>
              </a:spcAft>
            </a:pPr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Ao todo já foram capacitados 1610 voluntários pelos NUDECs em prevenção de desastres climáticos e 326 em prevenção contra queimadas. Além disso, 1236 crianças foram capacitadas no Programa Defesa Civil nas Escolas a fim de fortalecê-las como agentes mirins de prevenção de riscos.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pic>
        <p:nvPicPr>
          <p:cNvPr id="11" name="Picture 2" descr="Resultado de imagem para nudec niteroi">
            <a:extLst>
              <a:ext uri="{FF2B5EF4-FFF2-40B4-BE49-F238E27FC236}">
                <a16:creationId xmlns:a16="http://schemas.microsoft.com/office/drawing/2014/main" id="{1FF6D9AD-9EAE-4002-BBDF-663C8812B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8776" r="-1908" b="6397"/>
          <a:stretch/>
        </p:blipFill>
        <p:spPr bwMode="auto">
          <a:xfrm>
            <a:off x="5310715" y="3172952"/>
            <a:ext cx="3509757" cy="220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2F38EDD-C617-4710-A7E2-ECA87A83582D}"/>
              </a:ext>
            </a:extLst>
          </p:cNvPr>
          <p:cNvSpPr txBox="1"/>
          <p:nvPr/>
        </p:nvSpPr>
        <p:spPr>
          <a:xfrm>
            <a:off x="1588074" y="309143"/>
            <a:ext cx="7810122" cy="461665"/>
          </a:xfrm>
          <a:prstGeom prst="rect">
            <a:avLst/>
          </a:prstGeom>
          <a:solidFill>
            <a:srgbClr val="1D345F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NÚCLEOS COMUNITÁRIOS DE DEFESA CIVIL (NUDECS)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10714" y="1221238"/>
            <a:ext cx="350975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tx2">
                  <a:lumMod val="75000"/>
                </a:schemeClr>
              </a:solidFill>
              <a:latin typeface="DIN Pro Light"/>
            </a:endParaRPr>
          </a:p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DIN Pro Light"/>
              </a:rPr>
              <a:t>- Atingir 100 NUDECs até final de 2020.</a:t>
            </a:r>
          </a:p>
          <a:p>
            <a:pPr algn="ctr"/>
            <a:endParaRPr lang="pt-BR" dirty="0">
              <a:latin typeface="DIN Pro Ligh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10714" y="1731621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</a:rPr>
              <a:t>ESTRATÉGIAS DE RESILIÊNCIA: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</a:rPr>
              <a:t>(7) Compreender e fortalecer a capacidade da sociedade para a resiliência; e 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</a:rPr>
              <a:t>(9) Assegurar uma preparação e resposta a desastres eficazes.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2354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-180527" y="-161083"/>
            <a:ext cx="9578722" cy="7019083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91680" y="1243542"/>
            <a:ext cx="29879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Uma das estratégias mais eficazes para  se preparar para choques e desastres é o desenvolvimento da cultura preventiva desde a juventude fornecendo bases sólidas para futuras gerações mais resilientes.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Por meio dos jovens é possível ainda atingir o público adulto (familiares), ampliando o nível de conhecimento e consequente capacidade de prevenção e mitigação de riscos.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Com base nesses pressupostos será apresentado à Câmara Municipal, ainda em 2018, um projeto de lei para introduzir no currículo do ensino fundamental das escolas municipais disciplinas relacionadas à prevenção de riscos, meio ambiente e resiliência.  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 proposta  está em sintonia com o cumprimento do que prevê a Lei Federal 12.608, de 2012, conhecida como Estatuto de Proteção e Defesa Civil.</a:t>
            </a:r>
          </a:p>
          <a:p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12F38EDD-C617-4710-A7E2-ECA87A83582D}"/>
              </a:ext>
            </a:extLst>
          </p:cNvPr>
          <p:cNvSpPr txBox="1"/>
          <p:nvPr/>
        </p:nvSpPr>
        <p:spPr>
          <a:xfrm>
            <a:off x="1601248" y="453825"/>
            <a:ext cx="7790263" cy="461665"/>
          </a:xfrm>
          <a:prstGeom prst="rect">
            <a:avLst/>
          </a:prstGeom>
          <a:solidFill>
            <a:srgbClr val="1D345F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FORMAÇÃO EM RESILIÊNCIA PARA ESTUDANTES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4932146" y="1311276"/>
            <a:ext cx="3885118" cy="767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rgbClr val="1D345F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- Criação, por lei, de programa de formação em resiliência para estudantes das escolas municipais.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932146" y="1649830"/>
            <a:ext cx="388832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endParaRPr lang="pt-BR" b="1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</a:rPr>
              <a:t>ESTRATÉGIAS DE RESILIÊNCIA: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</a:rPr>
              <a:t>(7) Compreender e fortalecer a capacidade da sociedade para a resiliência; e 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</a:rPr>
              <a:t>(9) Assegurar uma preparação e resposta a desastres eficazes.</a:t>
            </a:r>
          </a:p>
          <a:p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4194F19-8BE9-489B-9EB5-7D22CA3B5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55" y="3338290"/>
            <a:ext cx="3733299" cy="24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87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0180" y="197051"/>
            <a:ext cx="7128793" cy="554360"/>
          </a:xfrm>
        </p:spPr>
        <p:txBody>
          <a:bodyPr>
            <a:noAutofit/>
          </a:bodyPr>
          <a:lstStyle/>
          <a:p>
            <a:pPr algn="l"/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APLICATIVOS PARA PREVENÇÃO DE RISCOS E MOBILIZAÇÃO DE VOLUNTARIADO</a:t>
            </a:r>
            <a:br>
              <a:rPr lang="pt-BR" sz="2400" b="1" dirty="0">
                <a:solidFill>
                  <a:schemeClr val="bg1"/>
                </a:solidFill>
              </a:rPr>
            </a:b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79064" y="851852"/>
            <a:ext cx="428908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 mobilização e engajamento da sociedade constituem pilares fundamentais da estratégia de resiliência para que seja efetivada e alcance os seus objetivos. A  fim de facilitar o contato com os cidadãos, a Prefeitura tem apostado em estratégias de disponibilização de informações e de participação em meios digitais. 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É o caso do app ALERTA DCNIT, disponibilizado em 2018, com a finalidade de manter o cidadão informado sobre as condições meteorológicas usuais e emergenciais, atuando como canal de informação importante nas situações de tempo severas. Nos próximos dois anos a Prefeitura irá realizar campanhas de incentivo à utilização do aplicativo com foco prioritário em áreas vulneráveis.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Além deste app já disponível, a Prefeitura prevê o lançamento de outro: o VOLUNTÁRIO DCNIT. Essa  nova ferramenta tem a finalidade de fortalecer a solidariedade dos cidadãos niteroienses, conectando pessoas engajadas àquelas que precisam de ajuda. Também permitirá aprimorar a gestão das atividades junto aos voluntários integrantes dos Núcleos de Defesa Civil, incentivando a participação nas diversas atividades bem como o ingresso de novos membros.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Este novo app nasceu durante a primeira maratona de programação de Niterói, o HackNit, quando foi lançado o desafio aos participantes de gerarem soluções digitais para integrar as ações de voluntariado do município, ao mesmo tempo que pudessem atrair voluntários, parear com atividades de interesse e dar visibilidade aos participantes. 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 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 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0A7A3170-E01E-4069-B49A-07B861287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25" y="4668877"/>
            <a:ext cx="2786141" cy="185742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979041" y="1096593"/>
            <a:ext cx="2808312" cy="1719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pt-BR" sz="1200" dirty="0">
                <a:solidFill>
                  <a:srgbClr val="1D345F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Disseminação  do app Dcnit a fim de manter os cidadãos informados sobre as condições climáticas; e</a:t>
            </a:r>
          </a:p>
          <a:p>
            <a:pPr marL="171450" indent="-171450" algn="just">
              <a:buFontTx/>
              <a:buChar char="-"/>
            </a:pPr>
            <a:endParaRPr lang="pt-BR" sz="1200" dirty="0">
              <a:solidFill>
                <a:srgbClr val="1D345F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pt-BR" sz="1200" dirty="0">
                <a:solidFill>
                  <a:srgbClr val="1D345F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Lançar app Voluntário Dcnit a fim de conectar voluntários para engajamento e participação nos projetos da Defesa Civil.</a:t>
            </a:r>
          </a:p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979042" y="3140968"/>
            <a:ext cx="28083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ESTRATÉGIAS DE RESILIÊNCIA: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</a:rPr>
              <a:t>(7) Compreender e fortalecer a capacidade da sociedade para a resiliência; e 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</a:rPr>
              <a:t>(9) Assegurar uma preparação e resposta a desastres eficazes.</a:t>
            </a:r>
          </a:p>
          <a:p>
            <a:pPr algn="just"/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8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3AB04EBF-4AC3-43A1-8C80-3E44FF391C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BR" sz="1800" b="1" dirty="0">
              <a:solidFill>
                <a:schemeClr val="accent3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pt-BR" sz="1800" b="1" dirty="0">
              <a:solidFill>
                <a:schemeClr val="accent3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664BDB-3E5D-4912-BE62-5F341F8330EC}"/>
              </a:ext>
            </a:extLst>
          </p:cNvPr>
          <p:cNvSpPr txBox="1"/>
          <p:nvPr/>
        </p:nvSpPr>
        <p:spPr>
          <a:xfrm>
            <a:off x="611561" y="635927"/>
            <a:ext cx="7704856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accent6">
                    <a:lumMod val="75000"/>
                  </a:schemeClr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INTRODUÇÃO</a:t>
            </a:r>
          </a:p>
          <a:p>
            <a:endParaRPr lang="pt-BR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O conceito de resiliência é a capacidade de, em situações de crise ou desastre, suportar a pressão, sobreviver, se adaptar e superar situações adversas. Implementar um Plano de Resiliência é fortalecer a capacidade da cidade de resistir a impactos e choques a que é submetida, bem como proporcionar o seu desenvolvimento urbano de forma ordenada e sustentável com zelo à qualidade de vida de seus cidadãos. </a:t>
            </a:r>
          </a:p>
          <a:p>
            <a:pPr algn="just"/>
            <a:endParaRPr lang="pt-BR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Este Plano de Resiliência contempla ações de fiscalização, revisão e manutenção da infraestrutura da cidade, cobrindo os pontos com maior probabilidade de riscos, além de fortalecer uma rede de mobilização para compartilhar informações das vulnerabilidades e pontos de atenção. Também abarca tecnologias de ponta que garantem instrumentos altamente eficazes na capacidade de prever situações de crise e monitorar áreas de risco, bem como ações de fortalecimento da capacidade institucional para a resiliência.</a:t>
            </a:r>
          </a:p>
          <a:p>
            <a:pPr algn="just"/>
            <a:endParaRPr lang="pt-BR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Com isso, a Prefeitura reforça sua capacidade interna de articular ações já em curso com novas iniciativas que incidem sobre áreas suscetíveis a desastres. A cooperação e integração entre diferentes setores do governo e da sociedade civil nas medidas apresentadas buscam tornar ainda mais sólidas e eficientes a prevenção de riscos e a mitigação de danos.</a:t>
            </a:r>
          </a:p>
          <a:p>
            <a:pPr algn="just"/>
            <a:endParaRPr lang="pt-BR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Este Plano reafirma o compromisso de Niterói com ações de prevenção e mitigação de riscos atuais e futuros a fim de promover um desenvolvimento resiliente que garanta a proteção de seus cidadãos com respostas eficazes a desastres.</a:t>
            </a: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56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-180527" y="-161083"/>
            <a:ext cx="9578722" cy="7019083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41238" y="1045607"/>
            <a:ext cx="27775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Com a finalidade de aperfeiçoar a capacidade de resposta do órgão emergencial do Sistema Municipal de Proteção frente aos incidentes e desastres, é fundamental assegurar ampla integração entre o Centro de Operação do Corpo de Bombeiros e o Centro de Monitoramento e Operações da Defesa Civil.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Neste sentido, a Prefeitura de Niterói irá celebrar um convênio institucional com o Corpo de Bombeiros Militar do Estado do Rio de Janeiro através do Regime Adicional de Serviço (RAS), o que irá propiciar um aumento de efetivo de 15 bombeiros por dia, em escala de 24/72 horas, 7 dias por semana.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 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Este apoio do efetivo dos Bombeiros à Defesa Civil irá assegurar a participação da instituição nas ações preventivas junto à sociedade, como o apoio à capacitação dos NUDECs, Rondas Preventivas Contra Queimadas, prevenção contra incêndios e acidentes domésticos.</a:t>
            </a:r>
          </a:p>
          <a:p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pt-BR" sz="1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sp>
        <p:nvSpPr>
          <p:cNvPr id="2" name="Retângulo 1"/>
          <p:cNvSpPr/>
          <p:nvPr/>
        </p:nvSpPr>
        <p:spPr>
          <a:xfrm>
            <a:off x="4719478" y="1119741"/>
            <a:ext cx="3885118" cy="10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pt-BR" sz="1200" dirty="0">
                <a:solidFill>
                  <a:srgbClr val="1D345F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Efetivação de convênio institucional com o Corpo de Bombeiros para apoio em ações preventivas; e</a:t>
            </a:r>
          </a:p>
          <a:p>
            <a:pPr marL="171450" indent="-171450" algn="just">
              <a:buFontTx/>
              <a:buChar char="-"/>
            </a:pPr>
            <a:endParaRPr lang="pt-BR" sz="1200" dirty="0">
              <a:solidFill>
                <a:srgbClr val="1D345F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pt-BR" sz="1200" dirty="0">
                <a:solidFill>
                  <a:srgbClr val="1D345F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Ampliação do efetivo de bombeiros diariamente na cidade contemplando 15 profissionais.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719478" y="1776442"/>
            <a:ext cx="388832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endParaRPr lang="pt-BR" b="1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200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</a:endParaRPr>
          </a:p>
          <a:p>
            <a:pPr algn="just"/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</a:rPr>
              <a:t>ESTRATÉGIAS DE RESILIÊNCIA: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</a:rPr>
              <a:t>(6) Fortalecer a capacidade institucional para a resiliência; e 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</a:rPr>
              <a:t>(9) Assegurar uma preparação e resposta a desastres eficazes.</a:t>
            </a:r>
          </a:p>
          <a:p>
            <a:endParaRPr lang="pt-BR" dirty="0"/>
          </a:p>
        </p:txBody>
      </p:sp>
      <p:pic>
        <p:nvPicPr>
          <p:cNvPr id="13" name="Picture 4" descr="http://www.ofluminense.com.br/sites/default/files/styles/image_660_440/public/1fe10-evelen-gouvea-incendio.jpg?itok=EHbhIR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25" y="3254166"/>
            <a:ext cx="3850771" cy="26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791829" y="291698"/>
            <a:ext cx="7128793" cy="554360"/>
          </a:xfrm>
        </p:spPr>
        <p:txBody>
          <a:bodyPr>
            <a:noAutofit/>
          </a:bodyPr>
          <a:lstStyle/>
          <a:p>
            <a:pPr algn="l"/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CONVÊNIO COM O CORPO DE BOMBEIROS </a:t>
            </a:r>
            <a:br>
              <a:rPr lang="pt-BR" sz="2400" b="1" dirty="0">
                <a:solidFill>
                  <a:schemeClr val="bg1"/>
                </a:solidFill>
              </a:rPr>
            </a:b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87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97270" y="2630428"/>
            <a:ext cx="7128793" cy="554360"/>
          </a:xfrm>
        </p:spPr>
        <p:txBody>
          <a:bodyPr>
            <a:noAutofit/>
          </a:bodyPr>
          <a:lstStyle/>
          <a:p>
            <a:pPr algn="l"/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OBRIGADO!</a:t>
            </a:r>
            <a:br>
              <a:rPr lang="pt-BR" sz="2400" b="1" dirty="0">
                <a:solidFill>
                  <a:schemeClr val="bg1"/>
                </a:solidFill>
              </a:rPr>
            </a:b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5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1D345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8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pt-BR" sz="1800" b="1" dirty="0">
              <a:solidFill>
                <a:schemeClr val="accent3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F5E96D-19B8-4654-BDA8-4E01861BC878}"/>
              </a:ext>
            </a:extLst>
          </p:cNvPr>
          <p:cNvSpPr txBox="1"/>
          <p:nvPr/>
        </p:nvSpPr>
        <p:spPr>
          <a:xfrm>
            <a:off x="539552" y="152541"/>
            <a:ext cx="8064897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accent6">
                    <a:lumMod val="75000"/>
                  </a:schemeClr>
                </a:solidFill>
                <a:latin typeface="DIN Pro Medium" panose="020B0604020101020102" pitchFamily="34" charset="0"/>
              </a:rPr>
              <a:t>ESTRATÉGIAS DE RESILIÊNCIA</a:t>
            </a:r>
          </a:p>
          <a:p>
            <a:endParaRPr lang="pt-BR" sz="1400" b="1" dirty="0">
              <a:solidFill>
                <a:schemeClr val="bg1"/>
              </a:solidFill>
              <a:latin typeface="DIN Pro Light"/>
              <a:cs typeface="DIN Pro Medium" panose="020B0604020101020102" pitchFamily="34" charset="0"/>
            </a:endParaRP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DIN Pro Light"/>
                <a:cs typeface="DIN Pro Light" panose="020B0504020101010102" pitchFamily="34" charset="0"/>
              </a:rPr>
              <a:t>O Plano Niterói Mais Resiliente segue as diretrizes estabelecidas pelo Escritório das Nações Unidas para a Redução do Risco de Desastres (UNISDR)¹ para orientar o poder público a se preparar para eventuais ameaças e diminuir as condições de vulnerabilidade, quais sejam:</a:t>
            </a: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endParaRPr lang="pt-BR" sz="1400" dirty="0">
              <a:solidFill>
                <a:schemeClr val="accent6">
                  <a:lumMod val="75000"/>
                </a:schemeClr>
              </a:solidFill>
              <a:latin typeface="DIN Pro Light"/>
              <a:cs typeface="DIN Pro Light" panose="020B0504020101010102" pitchFamily="34" charset="0"/>
            </a:endParaRPr>
          </a:p>
          <a:p>
            <a:pPr algn="ctr"/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DIN Pro Light"/>
                <a:cs typeface="DIN Pro Light" panose="020B0504020101010102" pitchFamily="34" charset="0"/>
              </a:rPr>
              <a:t>Ações do Plano vinculam-se às estratégias estabelecidas pelas Nações Unidas.</a:t>
            </a:r>
          </a:p>
          <a:p>
            <a:pPr algn="r"/>
            <a:endParaRPr lang="pt-BR" sz="10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r"/>
            <a:endParaRPr lang="pt-BR" sz="10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r"/>
            <a:endParaRPr lang="pt-BR" sz="10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r"/>
            <a:r>
              <a:rPr lang="pt-BR" sz="10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¹ Guia Como Construir Cidades mais Resilientes, UNISDR, 2012.</a:t>
            </a:r>
            <a:endParaRPr lang="pt-BR" sz="1000" dirty="0">
              <a:solidFill>
                <a:schemeClr val="accent3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1772816"/>
            <a:ext cx="7920880" cy="3474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1500" b="1" dirty="0">
                <a:solidFill>
                  <a:schemeClr val="tx2">
                    <a:lumMod val="75000"/>
                  </a:schemeClr>
                </a:solidFill>
                <a:latin typeface="DIN Pro Light"/>
              </a:rPr>
              <a:t>Organizar-se para resiliência aos desastres;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1500" b="1" dirty="0">
                <a:solidFill>
                  <a:schemeClr val="tx2">
                    <a:lumMod val="75000"/>
                  </a:schemeClr>
                </a:solidFill>
                <a:latin typeface="DIN Pro Light"/>
              </a:rPr>
              <a:t>Identificar, compreender e utilizar cenários de riscos atuais e futuros;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1500" b="1" dirty="0">
                <a:solidFill>
                  <a:schemeClr val="tx2">
                    <a:lumMod val="75000"/>
                  </a:schemeClr>
                </a:solidFill>
                <a:latin typeface="DIN Pro Light"/>
              </a:rPr>
              <a:t>Fortalecer a capacidade financeira para resiliência;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1500" b="1" dirty="0">
                <a:solidFill>
                  <a:schemeClr val="tx2">
                    <a:lumMod val="75000"/>
                  </a:schemeClr>
                </a:solidFill>
                <a:latin typeface="DIN Pro Light"/>
              </a:rPr>
              <a:t>Buscar projetos e desenvolvimento urbano resiliente;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1500" b="1" dirty="0">
                <a:solidFill>
                  <a:schemeClr val="tx2">
                    <a:lumMod val="75000"/>
                  </a:schemeClr>
                </a:solidFill>
                <a:latin typeface="DIN Pro Light"/>
              </a:rPr>
              <a:t>Proteger as barreiras naturais para aumentar as funções de proteção oferecidas pelos ecossistemas naturais;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1500" b="1" dirty="0">
                <a:solidFill>
                  <a:schemeClr val="tx2">
                    <a:lumMod val="75000"/>
                  </a:schemeClr>
                </a:solidFill>
                <a:latin typeface="DIN Pro Light"/>
              </a:rPr>
              <a:t>Fortalecer a capacidade institucional para a resiliência;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1500" b="1" dirty="0">
                <a:solidFill>
                  <a:schemeClr val="tx2">
                    <a:lumMod val="75000"/>
                  </a:schemeClr>
                </a:solidFill>
                <a:latin typeface="DIN Pro Light"/>
              </a:rPr>
              <a:t>Compreender e fortalecer a capacidade da sociedade para a resiliência;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1500" b="1" dirty="0">
                <a:solidFill>
                  <a:schemeClr val="tx2">
                    <a:lumMod val="75000"/>
                  </a:schemeClr>
                </a:solidFill>
                <a:latin typeface="DIN Pro Light"/>
              </a:rPr>
              <a:t>Aumentar a resiliência da infraestrutura;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1500" b="1" dirty="0">
                <a:solidFill>
                  <a:schemeClr val="tx2">
                    <a:lumMod val="75000"/>
                  </a:schemeClr>
                </a:solidFill>
                <a:latin typeface="DIN Pro Light"/>
              </a:rPr>
              <a:t>Assegurar uma preparação e resposta a desastres eficazes; e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1500" b="1" dirty="0">
                <a:solidFill>
                  <a:schemeClr val="tx2">
                    <a:lumMod val="75000"/>
                  </a:schemeClr>
                </a:solidFill>
                <a:latin typeface="DIN Pro Light"/>
              </a:rPr>
              <a:t>Acelerar a recuperação e reconstruir melhor.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-36512" y="5877272"/>
            <a:ext cx="9169488" cy="980728"/>
            <a:chOff x="-36512" y="5877272"/>
            <a:chExt cx="9169488" cy="980728"/>
          </a:xfrm>
        </p:grpSpPr>
        <p:sp>
          <p:nvSpPr>
            <p:cNvPr id="4" name="Retângulo 3"/>
            <p:cNvSpPr/>
            <p:nvPr/>
          </p:nvSpPr>
          <p:spPr>
            <a:xfrm>
              <a:off x="2872123" y="5878076"/>
              <a:ext cx="504056" cy="979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328" y="5878076"/>
              <a:ext cx="5832648" cy="979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tângulo 7"/>
            <p:cNvSpPr/>
            <p:nvPr/>
          </p:nvSpPr>
          <p:spPr>
            <a:xfrm>
              <a:off x="-36512" y="5877272"/>
              <a:ext cx="504056" cy="98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Resultado de imagem para logo onu cidades resilient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67" y="5878076"/>
              <a:ext cx="2947973" cy="979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79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3AB04EBF-4AC3-43A1-8C80-3E44FF391C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1D345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BR" sz="1800" b="1" dirty="0">
              <a:solidFill>
                <a:schemeClr val="accent3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pt-BR" sz="1800" b="1" dirty="0">
              <a:solidFill>
                <a:schemeClr val="accent3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664BDB-3E5D-4912-BE62-5F341F8330EC}"/>
              </a:ext>
            </a:extLst>
          </p:cNvPr>
          <p:cNvSpPr txBox="1"/>
          <p:nvPr/>
        </p:nvSpPr>
        <p:spPr>
          <a:xfrm>
            <a:off x="107504" y="166396"/>
            <a:ext cx="8928992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accent6">
                    <a:lumMod val="75000"/>
                  </a:schemeClr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BALANÇO DAS REALIZAÇÕES 2013-2018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pt-BR" sz="1400" dirty="0">
                <a:solidFill>
                  <a:schemeClr val="bg1"/>
                </a:solidFill>
              </a:rPr>
              <a:t>Ampliação da capacidade de resiliência e de resposta aos desastres naturais, um dos Desafios Prioritários do Plano Niterói que Queremos-2033, lançado em 2014, orientou a estruturação de projetos estratégicos desdobrados em diversas ações  que resultaram nas seguintes entregas:</a:t>
            </a:r>
          </a:p>
          <a:p>
            <a:pPr algn="just"/>
            <a:endParaRPr lang="pt-BR" sz="1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FORTALECIMENTO DA DEFESA CIVIL: </a:t>
            </a:r>
            <a:r>
              <a:rPr lang="pt-BR" sz="1400" dirty="0">
                <a:solidFill>
                  <a:schemeClr val="bg1"/>
                </a:solidFill>
              </a:rPr>
              <a:t>A Defesa Civil conta, atualmente, com 58 Núcleos Comunitários de Defesa Civil (NUDEC) e mais de 2.000 voluntários capacitados. Do Centro de Monitoramento e Operações, equipes  gerenciam os 46 pluviômetros automáticos e o Sistema de Alertas e Alarmes por Sirenes - equipamentos instalados em parceria com os governos Estadual e Federal. A partir de 2016, o município assumiu as despesas do sistema de sirenes que antes era custeado pelo Governo do Estado. Niterói atualmente tem 30 sirenes de alerta em 25 pontos na cidade. A Defesa Civil conta com plantão 24h de monitoramento meteorológico, com envio detalhado de informações sobre a previsão do tempo e de avisos através do aplicativo Alerta DCNIT e SMS.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MAPEAMENTOS DAS ÁREAS DE RISCO:</a:t>
            </a:r>
            <a:r>
              <a:rPr lang="pt-BR" sz="1400" b="1" dirty="0">
                <a:solidFill>
                  <a:schemeClr val="bg1"/>
                </a:solidFill>
              </a:rPr>
              <a:t> </a:t>
            </a:r>
            <a:r>
              <a:rPr lang="pt-BR" sz="1400" dirty="0">
                <a:solidFill>
                  <a:schemeClr val="bg1"/>
                </a:solidFill>
              </a:rPr>
              <a:t>Com a finalidade de iniciar um novo ciclo de intervenções nas áreas de encostas, a Prefeitura contratou um mapeamento das áreas de risco de todo o município, a fim de, além de indicar os setores, hierarquiza-lo dentro de uma perspectiva de níveis de risco e, em conjunto, fazer a indicação das obras necessárias e respectivos custos. Custo de R$ 1.8 milhão.</a:t>
            </a:r>
          </a:p>
          <a:p>
            <a:pPr algn="just"/>
            <a:endParaRPr lang="pt-BR" sz="1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OBRAS DE CONTENÇÃO DE ENCOSTAS:</a:t>
            </a:r>
            <a:r>
              <a:rPr lang="pt-BR" sz="1400" dirty="0">
                <a:solidFill>
                  <a:schemeClr val="bg1"/>
                </a:solidFill>
              </a:rPr>
              <a:t> Nos últimos seis anos, entre intervenções já concluídas e em andamento, são mais de 90 obras de contenção de encostas na cidade, totalizando mais de R$ 200 milhões investidos no Sistema Municipal de Defesa Civil. As áreas que já foram contempladas como Grota do Surucucu, em São Francisco; Morro do Holofote, no Fonseca; e Morro do Palácio, no Ingá, foram identificadas como de maior vulnerabilidade e risco, e por isso receberam os primeiros investimentos.</a:t>
            </a:r>
          </a:p>
          <a:p>
            <a:pPr algn="just"/>
            <a:endParaRPr lang="pt-BR" sz="1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HABITAÇÕES POPULARES: </a:t>
            </a:r>
            <a:r>
              <a:rPr lang="pt-BR" sz="1400" dirty="0">
                <a:solidFill>
                  <a:schemeClr val="bg1"/>
                </a:solidFill>
              </a:rPr>
              <a:t>O investimento em conjuntos habitacionais na cidade ultrapassa os R$ 250 milhões. Em parceria com o governo federal, nos últimos seis anos foram contratadas mais de 3 mil unidades. Já foram entregues as chaves a mais de 2.200 famílias beneficiadas. Até 2020, serão entregues mais 2000 unidades.</a:t>
            </a:r>
            <a:endParaRPr lang="pt-BR" sz="1400" dirty="0">
              <a:solidFill>
                <a:srgbClr val="FF0000"/>
              </a:solidFill>
            </a:endParaRPr>
          </a:p>
          <a:p>
            <a:pPr algn="just"/>
            <a:endParaRPr lang="pt-BR" sz="1200" dirty="0">
              <a:solidFill>
                <a:schemeClr val="bg1"/>
              </a:solidFill>
            </a:endParaRPr>
          </a:p>
          <a:p>
            <a:pPr algn="just"/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0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D50003-705E-4FC2-8D02-78C8218D988F}"/>
              </a:ext>
            </a:extLst>
          </p:cNvPr>
          <p:cNvSpPr txBox="1"/>
          <p:nvPr/>
        </p:nvSpPr>
        <p:spPr>
          <a:xfrm rot="16200000">
            <a:off x="-3049357" y="3012846"/>
            <a:ext cx="6858000" cy="832308"/>
          </a:xfrm>
          <a:prstGeom prst="rect">
            <a:avLst/>
          </a:prstGeom>
          <a:solidFill>
            <a:srgbClr val="1D345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3500" b="1" dirty="0">
                <a:solidFill>
                  <a:schemeClr val="accent6">
                    <a:lumMod val="75000"/>
                  </a:schemeClr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ENTREGAS DO </a:t>
            </a:r>
            <a:r>
              <a:rPr lang="pt-BR" sz="3500" b="1" dirty="0">
                <a:solidFill>
                  <a:schemeClr val="accent6">
                    <a:lumMod val="75000"/>
                  </a:schemeClr>
                </a:solidFill>
                <a:latin typeface="DIN Pro Medium" panose="020B0604020101020102" pitchFamily="34" charset="0"/>
              </a:rPr>
              <a:t>PLANO</a:t>
            </a:r>
          </a:p>
          <a:p>
            <a:pPr algn="ctr"/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226760"/>
            <a:ext cx="6408712" cy="669300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20965" y="6293487"/>
            <a:ext cx="6984775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1D345F"/>
                </a:solidFill>
              </a:rPr>
              <a:t>TOTAL DE INVESTIMENTOS DO PLANO: R$ 424,8 MILHÕES</a:t>
            </a:r>
          </a:p>
        </p:txBody>
      </p:sp>
    </p:spTree>
    <p:extLst>
      <p:ext uri="{BB962C8B-B14F-4D97-AF65-F5344CB8AC3E}">
        <p14:creationId xmlns:p14="http://schemas.microsoft.com/office/powerpoint/2010/main" val="219888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09DEC13-4235-4D6F-86C6-E2F426F65370}"/>
              </a:ext>
            </a:extLst>
          </p:cNvPr>
          <p:cNvSpPr/>
          <p:nvPr/>
        </p:nvSpPr>
        <p:spPr>
          <a:xfrm>
            <a:off x="0" y="0"/>
            <a:ext cx="9165764" cy="6885384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664BDB-3E5D-4912-BE62-5F341F8330EC}"/>
              </a:ext>
            </a:extLst>
          </p:cNvPr>
          <p:cNvSpPr txBox="1"/>
          <p:nvPr/>
        </p:nvSpPr>
        <p:spPr>
          <a:xfrm>
            <a:off x="463409" y="128844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ENTREGAS DO PLANO</a:t>
            </a:r>
            <a:endParaRPr lang="pt-BR" sz="32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C95289E-F325-443D-8413-0459EDD81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65319"/>
              </p:ext>
            </p:extLst>
          </p:nvPr>
        </p:nvGraphicFramePr>
        <p:xfrm>
          <a:off x="557843" y="898285"/>
          <a:ext cx="8217183" cy="563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391">
                  <a:extLst>
                    <a:ext uri="{9D8B030D-6E8A-4147-A177-3AD203B41FA5}">
                      <a16:colId xmlns:a16="http://schemas.microsoft.com/office/drawing/2014/main" val="3441433209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839926548"/>
                    </a:ext>
                  </a:extLst>
                </a:gridCol>
                <a:gridCol w="1372288">
                  <a:extLst>
                    <a:ext uri="{9D8B030D-6E8A-4147-A177-3AD203B41FA5}">
                      <a16:colId xmlns:a16="http://schemas.microsoft.com/office/drawing/2014/main" val="1695542612"/>
                    </a:ext>
                  </a:extLst>
                </a:gridCol>
              </a:tblGrid>
              <a:tr h="31497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FRENTE DE ATUAÇÃO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4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ENTREGA</a:t>
                      </a: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4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PRAZO</a:t>
                      </a: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91709"/>
                  </a:ext>
                </a:extLst>
              </a:tr>
              <a:tr h="302521"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 FORTALECIMENTO INSTITUCIONAL DA DEFESA CIVIL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Criação da Secretaria de Defesa Civil e </a:t>
                      </a:r>
                      <a:r>
                        <a:rPr lang="pt-BR" sz="1200" dirty="0" err="1">
                          <a:solidFill>
                            <a:schemeClr val="bg1"/>
                          </a:solidFill>
                        </a:rPr>
                        <a:t>Geotecnia</a:t>
                      </a:r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Janeiro/2019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114531"/>
                  </a:ext>
                </a:extLst>
              </a:tr>
              <a:tr h="302521">
                <a:tc vMerge="1">
                  <a:txBody>
                    <a:bodyPr/>
                    <a:lstStyle/>
                    <a:p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Contratação de 15 novos profissionais - especialistas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Junho/2019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430682"/>
                  </a:ext>
                </a:extLst>
              </a:tr>
              <a:tr h="30252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 GESTÃO DE RISCOS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Intervenções em 57 pontos prioritários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Dezembro/2019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301965"/>
                  </a:ext>
                </a:extLst>
              </a:tr>
              <a:tr h="302521">
                <a:tc vMerge="1">
                  <a:txBody>
                    <a:bodyPr/>
                    <a:lstStyle/>
                    <a:p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200 milhões para novas contenções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Dezembro/2020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928946"/>
                  </a:ext>
                </a:extLst>
              </a:tr>
              <a:tr h="302521">
                <a:tc vMerge="1">
                  <a:txBody>
                    <a:bodyPr/>
                    <a:lstStyle/>
                    <a:p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Ampliação da cobertura de sirenes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Junho/2019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229337"/>
                  </a:ext>
                </a:extLst>
              </a:tr>
              <a:tr h="302521">
                <a:tc vMerge="1">
                  <a:txBody>
                    <a:bodyPr/>
                    <a:lstStyle/>
                    <a:p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Plantio de 30 mil árvores em áreas de encosta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Dezembro/2020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619498"/>
                  </a:ext>
                </a:extLst>
              </a:tr>
              <a:tr h="302521">
                <a:tc vMerge="1">
                  <a:txBody>
                    <a:bodyPr/>
                    <a:lstStyle/>
                    <a:p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Aquisição de radar meteorológico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Outubro/2019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822210"/>
                  </a:ext>
                </a:extLst>
              </a:tr>
              <a:tr h="3025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 FISCALIZAÇÕES E INTERDIÇÕES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Intensificar interdições em áreas protegidas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Dezembro/2020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196725"/>
                  </a:ext>
                </a:extLst>
              </a:tr>
              <a:tr h="302521">
                <a:tc vMerge="1">
                  <a:txBody>
                    <a:bodyPr/>
                    <a:lstStyle/>
                    <a:p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300 demolições em áreas de risco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Dezembro/2020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073075"/>
                  </a:ext>
                </a:extLst>
              </a:tr>
              <a:tr h="302521"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4. MORADIA E QUALIDADE HABITACIONAL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2.000 unidades habitacionais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Dezembro/2020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882607"/>
                  </a:ext>
                </a:extLst>
              </a:tr>
              <a:tr h="302521">
                <a:tc vMerge="1">
                  <a:txBody>
                    <a:bodyPr/>
                    <a:lstStyle/>
                    <a:p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Programa Arquiteto Social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Junho/2019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844138"/>
                  </a:ext>
                </a:extLst>
              </a:tr>
              <a:tr h="302521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5. POLÍTICA MUNICIPAL DE RESILIÊNCIA E PARTICIPAÇÃO DA SOCIEDADE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Política Municipal de Proteção e Defesa Civil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Março/2019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24687"/>
                  </a:ext>
                </a:extLst>
              </a:tr>
              <a:tr h="302521">
                <a:tc vMerge="1">
                  <a:txBody>
                    <a:bodyPr/>
                    <a:lstStyle/>
                    <a:p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Conselho Municipal de Proteção e Defesa Civil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Março/2019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556610"/>
                  </a:ext>
                </a:extLst>
              </a:tr>
              <a:tr h="302521">
                <a:tc vMerge="1">
                  <a:txBody>
                    <a:bodyPr/>
                    <a:lstStyle/>
                    <a:p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100 Núcleos Comunitários de Defesa Civil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Dezembro/2020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635710"/>
                  </a:ext>
                </a:extLst>
              </a:tr>
              <a:tr h="429511">
                <a:tc vMerge="1">
                  <a:txBody>
                    <a:bodyPr/>
                    <a:lstStyle/>
                    <a:p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Introdução de disciplina de Defesa Civil e Resiliência no currículo escolar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Dezembro/2019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075780"/>
                  </a:ext>
                </a:extLst>
              </a:tr>
              <a:tr h="302521">
                <a:tc vMerge="1">
                  <a:txBody>
                    <a:bodyPr/>
                    <a:lstStyle/>
                    <a:p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Aplicativos de prevenção de riscos e de voluntariado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Agosto/2019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467992"/>
                  </a:ext>
                </a:extLst>
              </a:tr>
              <a:tr h="302521">
                <a:tc vMerge="1">
                  <a:txBody>
                    <a:bodyPr/>
                    <a:lstStyle/>
                    <a:p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Celebração de Convênio com o Corpo de Bombeiros Militar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Fevereiro/2019</a:t>
                      </a: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187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18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2511004-83BB-4638-81A5-B58A1575925D}"/>
              </a:ext>
            </a:extLst>
          </p:cNvPr>
          <p:cNvSpPr/>
          <p:nvPr/>
        </p:nvSpPr>
        <p:spPr>
          <a:xfrm>
            <a:off x="0" y="0"/>
            <a:ext cx="9165764" cy="6885384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36CD07-058C-4A4D-9421-CF2101022390}"/>
              </a:ext>
            </a:extLst>
          </p:cNvPr>
          <p:cNvSpPr txBox="1"/>
          <p:nvPr/>
        </p:nvSpPr>
        <p:spPr>
          <a:xfrm>
            <a:off x="683568" y="1582958"/>
            <a:ext cx="77768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r"/>
            <a:r>
              <a:rPr lang="pt-BR" sz="3200" b="1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1. FORTALECIMENTO INSTITUCIONAL DA DEFESA CIVIL</a:t>
            </a:r>
          </a:p>
          <a:p>
            <a:pPr marL="812800" indent="-812800"/>
            <a:endParaRPr lang="pt-BR" sz="2200" dirty="0">
              <a:solidFill>
                <a:schemeClr val="bg1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15F2CC9-A309-4AB5-AD8D-350B48EC1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33" y="548680"/>
            <a:ext cx="870647" cy="5985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422DF4B-A5EA-4D4C-9C3A-93B709E16A03}"/>
              </a:ext>
            </a:extLst>
          </p:cNvPr>
          <p:cNvSpPr txBox="1"/>
          <p:nvPr/>
        </p:nvSpPr>
        <p:spPr>
          <a:xfrm>
            <a:off x="1124867" y="3445343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Defesa Civil forte e com novas frentes de atuação a fim de ampliar sua capacidade de prevenir e responder, de maneira consistente e integrada aos estresses e choques sofridos pela cidade.</a:t>
            </a:r>
          </a:p>
          <a:p>
            <a:pPr algn="r"/>
            <a:endParaRPr lang="pt-BR" dirty="0">
              <a:solidFill>
                <a:schemeClr val="bg1"/>
              </a:solidFill>
            </a:endParaRPr>
          </a:p>
          <a:p>
            <a:pPr algn="r"/>
            <a:endParaRPr lang="pt-BR" dirty="0">
              <a:solidFill>
                <a:schemeClr val="bg1"/>
              </a:solidFill>
            </a:endParaRPr>
          </a:p>
          <a:p>
            <a:pPr algn="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INVESTIMENTO:</a:t>
            </a:r>
            <a:r>
              <a:rPr lang="pt-BR" dirty="0">
                <a:solidFill>
                  <a:schemeClr val="bg1"/>
                </a:solidFill>
              </a:rPr>
              <a:t> R$ 3 milhões</a:t>
            </a:r>
          </a:p>
        </p:txBody>
      </p:sp>
    </p:spTree>
    <p:extLst>
      <p:ext uri="{BB962C8B-B14F-4D97-AF65-F5344CB8AC3E}">
        <p14:creationId xmlns:p14="http://schemas.microsoft.com/office/powerpoint/2010/main" val="291060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868E567-35F1-4E72-92BD-5A680C1CB5DC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3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21F9BA-39C5-44E3-97A2-8454DD3D893A}"/>
              </a:ext>
            </a:extLst>
          </p:cNvPr>
          <p:cNvGrpSpPr/>
          <p:nvPr/>
        </p:nvGrpSpPr>
        <p:grpSpPr>
          <a:xfrm>
            <a:off x="-3510768" y="-2035658"/>
            <a:ext cx="4890101" cy="9332173"/>
            <a:chOff x="-3510768" y="-2035658"/>
            <a:chExt cx="4890101" cy="933217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CD58703-A935-4321-9180-79660B8A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3281722"/>
              <a:ext cx="3139485" cy="48901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348E6B-B201-4B94-AE65-B282C13E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185378"/>
              <a:ext cx="3139485" cy="489010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6ECDB90-6617-44C8-A2B9-4482BA9A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635460" y="-2910966"/>
              <a:ext cx="3139485" cy="4890101"/>
            </a:xfrm>
            <a:prstGeom prst="rect">
              <a:avLst/>
            </a:prstGeom>
          </p:spPr>
        </p:pic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063499B8-1B3F-45FD-B5E9-3B33E80834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8" r="14429"/>
          <a:stretch/>
        </p:blipFill>
        <p:spPr>
          <a:xfrm>
            <a:off x="4890100" y="0"/>
            <a:ext cx="4253899" cy="687977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C42F85-9A99-4E40-9812-065D2EBA18A3}"/>
              </a:ext>
            </a:extLst>
          </p:cNvPr>
          <p:cNvSpPr txBox="1"/>
          <p:nvPr/>
        </p:nvSpPr>
        <p:spPr>
          <a:xfrm>
            <a:off x="1454052" y="730382"/>
            <a:ext cx="331236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Com o objetivo de aprimorar a capacidade do município de promover a proteção da população que vive em áreas de risco, a Defesa Civil ganhará o status de secretaria municipal e será criada por lei. Para compor a nova estrutura haverá a realização de uma seleção pública para contratar 15 novos profissionais entre geólogos, engenheiros geotécnicos, geógrafos, hidrólogos, arquitetos e engenheiros civis. 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Além disso, um novo departamento será criado no órgão e ficará responsável por realizar estudos e vistorias e recomendar as medidas necessárias para prevenir desastres geológicos e ocasionados por chuvas nas áreas de risco de Niterói.  Entre suas atribuições destacam-se o mapeamento geológico-geotécnico e o planejamento, execução e fiscalização de encostas.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94821F9-3428-49B3-B62B-84B4925C4F38}"/>
              </a:ext>
            </a:extLst>
          </p:cNvPr>
          <p:cNvSpPr txBox="1"/>
          <p:nvPr/>
        </p:nvSpPr>
        <p:spPr>
          <a:xfrm>
            <a:off x="1567681" y="5218941"/>
            <a:ext cx="317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200" b="1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pt-BR" sz="1200" b="1" dirty="0">
              <a:solidFill>
                <a:schemeClr val="accent6">
                  <a:lumMod val="7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ESTRATÉGIA DE RESILIÊNCIA: </a:t>
            </a:r>
          </a:p>
          <a:p>
            <a:pPr algn="just"/>
            <a:r>
              <a:rPr lang="pt-BR" sz="1200" b="1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(6) </a:t>
            </a:r>
            <a:r>
              <a:rPr lang="pt-BR" sz="12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Fortalecer a capacidade institucional para a resiliência.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5044" y="-6926"/>
            <a:ext cx="7688956" cy="737308"/>
          </a:xfrm>
          <a:solidFill>
            <a:srgbClr val="1D345F"/>
          </a:solidFill>
        </p:spPr>
        <p:txBody>
          <a:bodyPr>
            <a:noAutofit/>
          </a:bodyPr>
          <a:lstStyle/>
          <a:p>
            <a:pPr algn="l"/>
            <a:r>
              <a:rPr lang="pt-BR" sz="2000" b="1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FORTALECIMENTO INSTITUCIONAL DA DEFESA CIVIL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AFE7FA-3120-44C4-8EDA-AA6725626056}"/>
              </a:ext>
            </a:extLst>
          </p:cNvPr>
          <p:cNvSpPr txBox="1"/>
          <p:nvPr/>
        </p:nvSpPr>
        <p:spPr>
          <a:xfrm>
            <a:off x="1525338" y="4501569"/>
            <a:ext cx="321875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DIN Pro Light" panose="020B0504020101010102" pitchFamily="34" charset="0"/>
              </a:rPr>
              <a:t>Criação da Secretaria de Defesa Civil e  </a:t>
            </a:r>
            <a:r>
              <a:rPr lang="pt-BR" sz="1200">
                <a:solidFill>
                  <a:schemeClr val="tx2">
                    <a:lumMod val="75000"/>
                  </a:schemeClr>
                </a:solidFill>
                <a:latin typeface="DIN Pro Light" panose="020B0504020101010102" pitchFamily="34" charset="0"/>
              </a:rPr>
              <a:t>Geotecnia;</a:t>
            </a:r>
            <a:endParaRPr lang="pt-BR" sz="1200" dirty="0">
              <a:solidFill>
                <a:schemeClr val="tx2">
                  <a:lumMod val="75000"/>
                </a:schemeClr>
              </a:solidFill>
              <a:latin typeface="DIN Pro Light" panose="020B0504020101010102" pitchFamily="34" charset="0"/>
            </a:endParaRPr>
          </a:p>
          <a:p>
            <a:pPr marL="171450" indent="-171450" algn="just">
              <a:buFontTx/>
              <a:buChar char="-"/>
            </a:pPr>
            <a:endParaRPr lang="pt-BR" sz="1200" dirty="0">
              <a:solidFill>
                <a:schemeClr val="tx2">
                  <a:lumMod val="75000"/>
                </a:schemeClr>
              </a:solidFill>
              <a:latin typeface="DIN Pro Light" panose="020B0504020101010102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DIN Pro Light" panose="020B0504020101010102" pitchFamily="34" charset="0"/>
              </a:rPr>
              <a:t>Abertura de seleção pública para contratação de 15 novos profissionais.</a:t>
            </a:r>
          </a:p>
        </p:txBody>
      </p:sp>
    </p:spTree>
    <p:extLst>
      <p:ext uri="{BB962C8B-B14F-4D97-AF65-F5344CB8AC3E}">
        <p14:creationId xmlns:p14="http://schemas.microsoft.com/office/powerpoint/2010/main" val="4213822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4322</Words>
  <Application>Microsoft Office PowerPoint</Application>
  <PresentationFormat>Apresentação na tela (4:3)</PresentationFormat>
  <Paragraphs>372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DIN Pro Light</vt:lpstr>
      <vt:lpstr>DIN Pro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FORTALECIMENTO INSTITUCIONAL DA DEFESA CIVIL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AMPLIAÇÃO DA COBERTURA DE SIRENES E PLUVIÔMETROS</vt:lpstr>
      <vt:lpstr>Apresentação do PowerPoint</vt:lpstr>
      <vt:lpstr>REFLORESTAMENTO DE ENCOSTAS</vt:lpstr>
      <vt:lpstr>RADAR METEREOLÓGICO</vt:lpstr>
      <vt:lpstr>Apresentação do PowerPoint</vt:lpstr>
      <vt:lpstr>FISCALIZAÇÕES E INTERDIÇÕES</vt:lpstr>
      <vt:lpstr>Apresentação do PowerPoint</vt:lpstr>
      <vt:lpstr>NOVAS UNIDADES HABITACIONAIS </vt:lpstr>
      <vt:lpstr>PROJETO ARQUITETO SOCIAL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APLICATIVOS PARA PREVENÇÃO DE RISCOS E MOBILIZAÇÃO DE VOLUNTARIADO </vt:lpstr>
      <vt:lpstr> CONVÊNIO COM O CORPO DE BOMBEIROS  </vt:lpstr>
      <vt:lpstr> OBRIGADO!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DESENVOLVIMENTO RESILIENTE</dc:title>
  <dc:creator>Marilia Ortiz</dc:creator>
  <cp:lastModifiedBy>5521986436346</cp:lastModifiedBy>
  <cp:revision>376</cp:revision>
  <cp:lastPrinted>2019-03-12T15:55:31Z</cp:lastPrinted>
  <dcterms:created xsi:type="dcterms:W3CDTF">2018-11-18T12:51:31Z</dcterms:created>
  <dcterms:modified xsi:type="dcterms:W3CDTF">2021-07-01T14:07:09Z</dcterms:modified>
</cp:coreProperties>
</file>